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518" r:id="rId2"/>
    <p:sldId id="973" r:id="rId3"/>
    <p:sldId id="276" r:id="rId4"/>
    <p:sldId id="960" r:id="rId5"/>
    <p:sldId id="291" r:id="rId6"/>
    <p:sldId id="269" r:id="rId7"/>
    <p:sldId id="944" r:id="rId8"/>
    <p:sldId id="969" r:id="rId9"/>
    <p:sldId id="964" r:id="rId10"/>
    <p:sldId id="961" r:id="rId11"/>
    <p:sldId id="287" r:id="rId12"/>
    <p:sldId id="950" r:id="rId13"/>
    <p:sldId id="946" r:id="rId14"/>
    <p:sldId id="952" r:id="rId15"/>
    <p:sldId id="947" r:id="rId16"/>
    <p:sldId id="275" r:id="rId17"/>
    <p:sldId id="265" r:id="rId18"/>
    <p:sldId id="953" r:id="rId19"/>
    <p:sldId id="267" r:id="rId20"/>
    <p:sldId id="965" r:id="rId21"/>
    <p:sldId id="954" r:id="rId22"/>
    <p:sldId id="966" r:id="rId23"/>
    <p:sldId id="270" r:id="rId24"/>
    <p:sldId id="955" r:id="rId25"/>
    <p:sldId id="967" r:id="rId26"/>
    <p:sldId id="968" r:id="rId27"/>
    <p:sldId id="272" r:id="rId28"/>
    <p:sldId id="957" r:id="rId29"/>
    <p:sldId id="971" r:id="rId30"/>
    <p:sldId id="970" r:id="rId31"/>
    <p:sldId id="972" r:id="rId32"/>
    <p:sldId id="286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58"/>
  </p:normalViewPr>
  <p:slideViewPr>
    <p:cSldViewPr snapToGrid="0" snapToObjects="1">
      <p:cViewPr varScale="1">
        <p:scale>
          <a:sx n="87" d="100"/>
          <a:sy n="87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83F72-D373-2E4E-94FF-58819EBFDF8E}" type="doc">
      <dgm:prSet loTypeId="urn:microsoft.com/office/officeart/2005/8/layout/StepDown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B74D2C6-466F-0C48-B0AE-C031E28AF45A}">
      <dgm:prSet phldrT="[Texto]"/>
      <dgm:spPr/>
      <dgm:t>
        <a:bodyPr/>
        <a:lstStyle/>
        <a:p>
          <a:r>
            <a:rPr lang="es-MX"/>
            <a:t>Dominio</a:t>
          </a:r>
        </a:p>
      </dgm:t>
    </dgm:pt>
    <dgm:pt modelId="{DD0E7583-8580-0C44-9E89-09489C392804}" type="parTrans" cxnId="{EBFE9E2D-2CB0-2449-AA21-04C77FD5F432}">
      <dgm:prSet/>
      <dgm:spPr/>
      <dgm:t>
        <a:bodyPr/>
        <a:lstStyle/>
        <a:p>
          <a:endParaRPr lang="es-MX"/>
        </a:p>
      </dgm:t>
    </dgm:pt>
    <dgm:pt modelId="{1458C06D-E6C3-7943-92BB-9D2706A3AF11}" type="sibTrans" cxnId="{EBFE9E2D-2CB0-2449-AA21-04C77FD5F432}">
      <dgm:prSet/>
      <dgm:spPr/>
      <dgm:t>
        <a:bodyPr/>
        <a:lstStyle/>
        <a:p>
          <a:endParaRPr lang="es-MX"/>
        </a:p>
      </dgm:t>
    </dgm:pt>
    <dgm:pt modelId="{2BBC6038-F881-8048-A4B8-C254315B90FE}">
      <dgm:prSet phldrT="[Texto]" custT="1"/>
      <dgm:spPr>
        <a:ln>
          <a:solidFill>
            <a:schemeClr val="accent2"/>
          </a:solidFill>
        </a:ln>
      </dgm:spPr>
      <dgm:t>
        <a:bodyPr/>
        <a:lstStyle/>
        <a:p>
          <a:pPr>
            <a:buSzPts val="1100"/>
            <a:buFont typeface="Symbol" pitchFamily="2" charset="2"/>
            <a:buChar char=""/>
          </a:pPr>
          <a:r>
            <a:rPr lang="es-ES" sz="1400" dirty="0"/>
            <a:t>Categorías de aspectos clave del proceso de enseñanza y aprendizaje que contiene el MBE</a:t>
          </a:r>
          <a:endParaRPr lang="es-MX" sz="1400"/>
        </a:p>
      </dgm:t>
    </dgm:pt>
    <dgm:pt modelId="{C48BBA8D-93DA-C143-B899-C61DD53E905E}" type="parTrans" cxnId="{B6EDD324-0748-FA42-8285-7EC009C0EBFF}">
      <dgm:prSet/>
      <dgm:spPr/>
      <dgm:t>
        <a:bodyPr/>
        <a:lstStyle/>
        <a:p>
          <a:endParaRPr lang="es-MX"/>
        </a:p>
      </dgm:t>
    </dgm:pt>
    <dgm:pt modelId="{55D38CA4-2C92-354C-A346-A6D3CFD0CD63}" type="sibTrans" cxnId="{B6EDD324-0748-FA42-8285-7EC009C0EBFF}">
      <dgm:prSet/>
      <dgm:spPr/>
      <dgm:t>
        <a:bodyPr/>
        <a:lstStyle/>
        <a:p>
          <a:endParaRPr lang="es-MX"/>
        </a:p>
      </dgm:t>
    </dgm:pt>
    <dgm:pt modelId="{DAECC1B5-69E5-5144-A9D6-2E4ABD54665C}">
      <dgm:prSet phldrT="[Texto]"/>
      <dgm:spPr/>
      <dgm:t>
        <a:bodyPr/>
        <a:lstStyle/>
        <a:p>
          <a:r>
            <a:rPr lang="es-ES" dirty="0"/>
            <a:t>Estándar</a:t>
          </a:r>
          <a:endParaRPr lang="es-MX"/>
        </a:p>
      </dgm:t>
    </dgm:pt>
    <dgm:pt modelId="{46951769-BE70-C640-AA5F-04710F6FAC8D}" type="parTrans" cxnId="{CA58043A-CC33-824F-AFD2-A9B7D3D9740D}">
      <dgm:prSet/>
      <dgm:spPr/>
      <dgm:t>
        <a:bodyPr/>
        <a:lstStyle/>
        <a:p>
          <a:endParaRPr lang="es-MX"/>
        </a:p>
      </dgm:t>
    </dgm:pt>
    <dgm:pt modelId="{3975D554-8BBA-E94B-8571-26F0156E150F}" type="sibTrans" cxnId="{CA58043A-CC33-824F-AFD2-A9B7D3D9740D}">
      <dgm:prSet/>
      <dgm:spPr/>
      <dgm:t>
        <a:bodyPr/>
        <a:lstStyle/>
        <a:p>
          <a:endParaRPr lang="es-MX"/>
        </a:p>
      </dgm:t>
    </dgm:pt>
    <dgm:pt modelId="{1D0CBC7E-1370-E944-AF59-07D18D22C705}">
      <dgm:prSet phldrT="[Texto]"/>
      <dgm:spPr/>
      <dgm:t>
        <a:bodyPr/>
        <a:lstStyle/>
        <a:p>
          <a:r>
            <a:rPr lang="es-MX"/>
            <a:t>Focos</a:t>
          </a:r>
        </a:p>
      </dgm:t>
    </dgm:pt>
    <dgm:pt modelId="{66ABF6BF-29DE-4A4A-BA84-0A7F3436F4A5}" type="parTrans" cxnId="{389517CB-718F-954D-9E7B-39D89BC3DCDA}">
      <dgm:prSet/>
      <dgm:spPr/>
      <dgm:t>
        <a:bodyPr/>
        <a:lstStyle/>
        <a:p>
          <a:endParaRPr lang="es-MX"/>
        </a:p>
      </dgm:t>
    </dgm:pt>
    <dgm:pt modelId="{0079FB9A-5E1C-674B-872E-E803D9495133}" type="sibTrans" cxnId="{389517CB-718F-954D-9E7B-39D89BC3DCDA}">
      <dgm:prSet/>
      <dgm:spPr/>
      <dgm:t>
        <a:bodyPr/>
        <a:lstStyle/>
        <a:p>
          <a:endParaRPr lang="es-MX"/>
        </a:p>
      </dgm:t>
    </dgm:pt>
    <dgm:pt modelId="{937F3D19-1119-2E46-8F92-C4BED4B51124}">
      <dgm:prSet custT="1"/>
      <dgm:spPr>
        <a:ln>
          <a:solidFill>
            <a:srgbClr val="FFC000"/>
          </a:solidFill>
        </a:ln>
      </dgm:spPr>
      <dgm:t>
        <a:bodyPr/>
        <a:lstStyle/>
        <a:p>
          <a:pPr>
            <a:buSzPts val="1100"/>
            <a:buFont typeface="Symbol" pitchFamily="2" charset="2"/>
            <a:buChar char=""/>
          </a:pPr>
          <a:r>
            <a:rPr lang="es-ES" sz="1400" dirty="0"/>
            <a:t>Precisa los contenidos técnicos de la formulación del estándar o que se desprenden de manera directa de él.</a:t>
          </a:r>
          <a:endParaRPr lang="es-MX" sz="1400"/>
        </a:p>
      </dgm:t>
    </dgm:pt>
    <dgm:pt modelId="{E4508DC9-578A-184D-8FFB-2AFF8A9A1EA0}" type="parTrans" cxnId="{469F0AB4-B106-3443-8DF8-2BBA87AEFCD7}">
      <dgm:prSet/>
      <dgm:spPr/>
      <dgm:t>
        <a:bodyPr/>
        <a:lstStyle/>
        <a:p>
          <a:endParaRPr lang="es-MX"/>
        </a:p>
      </dgm:t>
    </dgm:pt>
    <dgm:pt modelId="{87C1279F-5EF9-8946-B60D-FC343118ECDB}" type="sibTrans" cxnId="{469F0AB4-B106-3443-8DF8-2BBA87AEFCD7}">
      <dgm:prSet/>
      <dgm:spPr/>
      <dgm:t>
        <a:bodyPr/>
        <a:lstStyle/>
        <a:p>
          <a:endParaRPr lang="es-MX"/>
        </a:p>
      </dgm:t>
    </dgm:pt>
    <dgm:pt modelId="{E2B9DF91-40CD-FD41-835A-6D0D0693D6E3}">
      <dgm:prSet phldrT="[Texto]"/>
      <dgm:spPr/>
      <dgm:t>
        <a:bodyPr/>
        <a:lstStyle/>
        <a:p>
          <a:r>
            <a:rPr lang="es-MX"/>
            <a:t>Descriptor</a:t>
          </a:r>
        </a:p>
      </dgm:t>
    </dgm:pt>
    <dgm:pt modelId="{BF6726B8-B970-AC48-AA47-9C89FEE9C5DF}" type="parTrans" cxnId="{3E4E6FCC-CC4C-9D49-92A0-791A1D9C208B}">
      <dgm:prSet/>
      <dgm:spPr/>
      <dgm:t>
        <a:bodyPr/>
        <a:lstStyle/>
        <a:p>
          <a:endParaRPr lang="es-MX"/>
        </a:p>
      </dgm:t>
    </dgm:pt>
    <dgm:pt modelId="{46736658-8547-8244-B7C0-3D1DB6DE4952}" type="sibTrans" cxnId="{3E4E6FCC-CC4C-9D49-92A0-791A1D9C208B}">
      <dgm:prSet/>
      <dgm:spPr/>
      <dgm:t>
        <a:bodyPr/>
        <a:lstStyle/>
        <a:p>
          <a:endParaRPr lang="es-MX"/>
        </a:p>
      </dgm:t>
    </dgm:pt>
    <dgm:pt modelId="{744436EA-2874-3A47-B768-4B86DED433F0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s-ES" sz="1400" dirty="0"/>
            <a:t>Especifican de qué modo se manifiestan los conocimientos, actitudes y los desempeños de un docente que logra el estándar</a:t>
          </a:r>
          <a:endParaRPr lang="es-MX" sz="1400"/>
        </a:p>
      </dgm:t>
    </dgm:pt>
    <dgm:pt modelId="{3200729C-2744-0149-8964-D1EAEBC0A07E}" type="parTrans" cxnId="{9DF3FF51-7B9F-5943-99DB-580AC8994BE2}">
      <dgm:prSet/>
      <dgm:spPr/>
      <dgm:t>
        <a:bodyPr/>
        <a:lstStyle/>
        <a:p>
          <a:endParaRPr lang="es-MX"/>
        </a:p>
      </dgm:t>
    </dgm:pt>
    <dgm:pt modelId="{F79BB298-1B56-704C-A529-190AEE1BB6D6}" type="sibTrans" cxnId="{9DF3FF51-7B9F-5943-99DB-580AC8994BE2}">
      <dgm:prSet/>
      <dgm:spPr/>
      <dgm:t>
        <a:bodyPr/>
        <a:lstStyle/>
        <a:p>
          <a:endParaRPr lang="es-MX"/>
        </a:p>
      </dgm:t>
    </dgm:pt>
    <dgm:pt modelId="{4E86E3DA-7394-5E48-AB44-059D50E15AC9}">
      <dgm:prSet phldrT="[Texto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ES" sz="1400" dirty="0"/>
            <a:t>Expectativas de un buen desempeño docente por dominio, explicitando lo que deber saber y saber hacer un docente en el ejercicio de su rol.</a:t>
          </a:r>
          <a:endParaRPr lang="es-MX" sz="1400"/>
        </a:p>
      </dgm:t>
    </dgm:pt>
    <dgm:pt modelId="{8CB54F53-CB35-DE41-BDD7-86A66CBCC47C}" type="parTrans" cxnId="{7580D174-CB56-6844-B74F-D48EA6277DF4}">
      <dgm:prSet/>
      <dgm:spPr/>
      <dgm:t>
        <a:bodyPr/>
        <a:lstStyle/>
        <a:p>
          <a:endParaRPr lang="es-MX"/>
        </a:p>
      </dgm:t>
    </dgm:pt>
    <dgm:pt modelId="{6480BA96-21F7-B145-837E-FAC3E13FCFFB}" type="sibTrans" cxnId="{7580D174-CB56-6844-B74F-D48EA6277DF4}">
      <dgm:prSet/>
      <dgm:spPr/>
      <dgm:t>
        <a:bodyPr/>
        <a:lstStyle/>
        <a:p>
          <a:endParaRPr lang="es-MX"/>
        </a:p>
      </dgm:t>
    </dgm:pt>
    <dgm:pt modelId="{B4E8D230-2F0C-FE41-924A-2966FF1DD044}" type="pres">
      <dgm:prSet presAssocID="{24683F72-D373-2E4E-94FF-58819EBFDF8E}" presName="rootnode" presStyleCnt="0">
        <dgm:presLayoutVars>
          <dgm:chMax/>
          <dgm:chPref/>
          <dgm:dir/>
          <dgm:animLvl val="lvl"/>
        </dgm:presLayoutVars>
      </dgm:prSet>
      <dgm:spPr/>
    </dgm:pt>
    <dgm:pt modelId="{D67F0B2C-0DCC-BB43-BFAA-5A9F5593F83D}" type="pres">
      <dgm:prSet presAssocID="{0B74D2C6-466F-0C48-B0AE-C031E28AF45A}" presName="composite" presStyleCnt="0"/>
      <dgm:spPr/>
    </dgm:pt>
    <dgm:pt modelId="{0C68C616-42A1-EC44-86D1-3131CC7E81FC}" type="pres">
      <dgm:prSet presAssocID="{0B74D2C6-466F-0C48-B0AE-C031E28AF45A}" presName="bentUpArrow1" presStyleLbl="alignImgPlace1" presStyleIdx="0" presStyleCnt="3"/>
      <dgm:spPr/>
    </dgm:pt>
    <dgm:pt modelId="{069EC341-4DA8-F148-9E0B-E3C2C89E30B6}" type="pres">
      <dgm:prSet presAssocID="{0B74D2C6-466F-0C48-B0AE-C031E28AF45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00849E48-7AA9-2441-AF4A-EC8B8B55F9B5}" type="pres">
      <dgm:prSet presAssocID="{0B74D2C6-466F-0C48-B0AE-C031E28AF45A}" presName="ChildText" presStyleLbl="revTx" presStyleIdx="0" presStyleCnt="4" custScaleX="456048" custLinFactX="87191" custLinFactNeighborX="100000">
        <dgm:presLayoutVars>
          <dgm:chMax val="0"/>
          <dgm:chPref val="0"/>
          <dgm:bulletEnabled val="1"/>
        </dgm:presLayoutVars>
      </dgm:prSet>
      <dgm:spPr/>
    </dgm:pt>
    <dgm:pt modelId="{2802F266-02F9-5446-BB96-EDE749E51CCF}" type="pres">
      <dgm:prSet presAssocID="{1458C06D-E6C3-7943-92BB-9D2706A3AF11}" presName="sibTrans" presStyleCnt="0"/>
      <dgm:spPr/>
    </dgm:pt>
    <dgm:pt modelId="{1A81FD0B-E578-6C46-A1AD-D4FDB26D1091}" type="pres">
      <dgm:prSet presAssocID="{DAECC1B5-69E5-5144-A9D6-2E4ABD54665C}" presName="composite" presStyleCnt="0"/>
      <dgm:spPr/>
    </dgm:pt>
    <dgm:pt modelId="{1CDE98CE-E163-4E43-B20C-61013226A2EE}" type="pres">
      <dgm:prSet presAssocID="{DAECC1B5-69E5-5144-A9D6-2E4ABD54665C}" presName="bentUpArrow1" presStyleLbl="alignImgPlace1" presStyleIdx="1" presStyleCnt="3" custLinFactNeighborX="-69935" custLinFactNeighborY="13933"/>
      <dgm:spPr/>
    </dgm:pt>
    <dgm:pt modelId="{F74B0658-97C5-BF4F-8774-47C1FED362BD}" type="pres">
      <dgm:prSet presAssocID="{DAECC1B5-69E5-5144-A9D6-2E4ABD54665C}" presName="ParentText" presStyleLbl="node1" presStyleIdx="1" presStyleCnt="4" custLinFactX="-15944" custLinFactNeighborX="-100000" custLinFactNeighborY="18290">
        <dgm:presLayoutVars>
          <dgm:chMax val="1"/>
          <dgm:chPref val="1"/>
          <dgm:bulletEnabled val="1"/>
        </dgm:presLayoutVars>
      </dgm:prSet>
      <dgm:spPr/>
    </dgm:pt>
    <dgm:pt modelId="{FA54B663-F0DD-2446-B2AE-494B62C09D14}" type="pres">
      <dgm:prSet presAssocID="{DAECC1B5-69E5-5144-A9D6-2E4ABD54665C}" presName="ChildText" presStyleLbl="revTx" presStyleIdx="1" presStyleCnt="4" custScaleX="548140" custLinFactX="5731" custLinFactNeighborX="100000">
        <dgm:presLayoutVars>
          <dgm:chMax val="0"/>
          <dgm:chPref val="0"/>
          <dgm:bulletEnabled val="1"/>
        </dgm:presLayoutVars>
      </dgm:prSet>
      <dgm:spPr/>
    </dgm:pt>
    <dgm:pt modelId="{2850939D-C34D-BB4D-94C5-BC000A9CA43B}" type="pres">
      <dgm:prSet presAssocID="{3975D554-8BBA-E94B-8571-26F0156E150F}" presName="sibTrans" presStyleCnt="0"/>
      <dgm:spPr/>
    </dgm:pt>
    <dgm:pt modelId="{F9626EE2-9A4F-3E47-BA47-5F116E80254B}" type="pres">
      <dgm:prSet presAssocID="{1D0CBC7E-1370-E944-AF59-07D18D22C705}" presName="composite" presStyleCnt="0"/>
      <dgm:spPr/>
    </dgm:pt>
    <dgm:pt modelId="{E98E34AD-DE19-0040-9A1A-EDC8232058D6}" type="pres">
      <dgm:prSet presAssocID="{1D0CBC7E-1370-E944-AF59-07D18D22C705}" presName="bentUpArrow1" presStyleLbl="alignImgPlace1" presStyleIdx="2" presStyleCnt="3" custLinFactNeighborX="-90916" custLinFactNeighborY="13933"/>
      <dgm:spPr/>
    </dgm:pt>
    <dgm:pt modelId="{4EFDDD72-B217-E142-9A50-A671E3D8D3CD}" type="pres">
      <dgm:prSet presAssocID="{1D0CBC7E-1370-E944-AF59-07D18D22C705}" presName="ParentText" presStyleLbl="node1" presStyleIdx="2" presStyleCnt="4" custLinFactX="-14760" custLinFactNeighborX="-100000" custLinFactNeighborY="8446">
        <dgm:presLayoutVars>
          <dgm:chMax val="1"/>
          <dgm:chPref val="1"/>
          <dgm:bulletEnabled val="1"/>
        </dgm:presLayoutVars>
      </dgm:prSet>
      <dgm:spPr/>
    </dgm:pt>
    <dgm:pt modelId="{97725474-98EA-A34F-9EB5-3893632E680B}" type="pres">
      <dgm:prSet presAssocID="{1D0CBC7E-1370-E944-AF59-07D18D22C705}" presName="ChildText" presStyleLbl="revTx" presStyleIdx="2" presStyleCnt="4" custScaleX="492002" custLinFactNeighborX="42974" custLinFactNeighborY="2090">
        <dgm:presLayoutVars>
          <dgm:chMax val="0"/>
          <dgm:chPref val="0"/>
          <dgm:bulletEnabled val="1"/>
        </dgm:presLayoutVars>
      </dgm:prSet>
      <dgm:spPr/>
    </dgm:pt>
    <dgm:pt modelId="{D9580D54-B671-FA41-90B7-364ECF944751}" type="pres">
      <dgm:prSet presAssocID="{0079FB9A-5E1C-674B-872E-E803D9495133}" presName="sibTrans" presStyleCnt="0"/>
      <dgm:spPr/>
    </dgm:pt>
    <dgm:pt modelId="{4592DD42-3FC1-2E41-A6E5-5778615B17AA}" type="pres">
      <dgm:prSet presAssocID="{E2B9DF91-40CD-FD41-835A-6D0D0693D6E3}" presName="composite" presStyleCnt="0"/>
      <dgm:spPr/>
    </dgm:pt>
    <dgm:pt modelId="{D7E30237-3037-6046-B148-0CBC8117753E}" type="pres">
      <dgm:prSet presAssocID="{E2B9DF91-40CD-FD41-835A-6D0D0693D6E3}" presName="ParentText" presStyleLbl="node1" presStyleIdx="3" presStyleCnt="4" custLinFactX="-20906" custLinFactNeighborX="-100000" custLinFactNeighborY="3035">
        <dgm:presLayoutVars>
          <dgm:chMax val="1"/>
          <dgm:chPref val="1"/>
          <dgm:bulletEnabled val="1"/>
        </dgm:presLayoutVars>
      </dgm:prSet>
      <dgm:spPr/>
    </dgm:pt>
    <dgm:pt modelId="{8F8373BD-60C3-114A-8F23-2382F1FAF562}" type="pres">
      <dgm:prSet presAssocID="{E2B9DF91-40CD-FD41-835A-6D0D0693D6E3}" presName="FinalChildText" presStyleLbl="revTx" presStyleIdx="3" presStyleCnt="4" custScaleX="419311" custScaleY="139582" custLinFactNeighborX="58320">
        <dgm:presLayoutVars>
          <dgm:chMax val="0"/>
          <dgm:chPref val="0"/>
          <dgm:bulletEnabled val="1"/>
        </dgm:presLayoutVars>
      </dgm:prSet>
      <dgm:spPr/>
    </dgm:pt>
  </dgm:ptLst>
  <dgm:cxnLst>
    <dgm:cxn modelId="{6BF04122-A0AD-7242-B6AA-65803B783A82}" type="presOf" srcId="{2BBC6038-F881-8048-A4B8-C254315B90FE}" destId="{00849E48-7AA9-2441-AF4A-EC8B8B55F9B5}" srcOrd="0" destOrd="0" presId="urn:microsoft.com/office/officeart/2005/8/layout/StepDownProcess"/>
    <dgm:cxn modelId="{B6EDD324-0748-FA42-8285-7EC009C0EBFF}" srcId="{0B74D2C6-466F-0C48-B0AE-C031E28AF45A}" destId="{2BBC6038-F881-8048-A4B8-C254315B90FE}" srcOrd="0" destOrd="0" parTransId="{C48BBA8D-93DA-C143-B899-C61DD53E905E}" sibTransId="{55D38CA4-2C92-354C-A346-A6D3CFD0CD63}"/>
    <dgm:cxn modelId="{EBFE9E2D-2CB0-2449-AA21-04C77FD5F432}" srcId="{24683F72-D373-2E4E-94FF-58819EBFDF8E}" destId="{0B74D2C6-466F-0C48-B0AE-C031E28AF45A}" srcOrd="0" destOrd="0" parTransId="{DD0E7583-8580-0C44-9E89-09489C392804}" sibTransId="{1458C06D-E6C3-7943-92BB-9D2706A3AF11}"/>
    <dgm:cxn modelId="{CA58043A-CC33-824F-AFD2-A9B7D3D9740D}" srcId="{24683F72-D373-2E4E-94FF-58819EBFDF8E}" destId="{DAECC1B5-69E5-5144-A9D6-2E4ABD54665C}" srcOrd="1" destOrd="0" parTransId="{46951769-BE70-C640-AA5F-04710F6FAC8D}" sibTransId="{3975D554-8BBA-E94B-8571-26F0156E150F}"/>
    <dgm:cxn modelId="{784D9848-A05E-2143-995D-5D7B395E2D45}" type="presOf" srcId="{0B74D2C6-466F-0C48-B0AE-C031E28AF45A}" destId="{069EC341-4DA8-F148-9E0B-E3C2C89E30B6}" srcOrd="0" destOrd="0" presId="urn:microsoft.com/office/officeart/2005/8/layout/StepDownProcess"/>
    <dgm:cxn modelId="{EF723451-E925-3B4D-B79A-D9A3B96D340E}" type="presOf" srcId="{937F3D19-1119-2E46-8F92-C4BED4B51124}" destId="{97725474-98EA-A34F-9EB5-3893632E680B}" srcOrd="0" destOrd="0" presId="urn:microsoft.com/office/officeart/2005/8/layout/StepDownProcess"/>
    <dgm:cxn modelId="{9DF3FF51-7B9F-5943-99DB-580AC8994BE2}" srcId="{E2B9DF91-40CD-FD41-835A-6D0D0693D6E3}" destId="{744436EA-2874-3A47-B768-4B86DED433F0}" srcOrd="0" destOrd="0" parTransId="{3200729C-2744-0149-8964-D1EAEBC0A07E}" sibTransId="{F79BB298-1B56-704C-A529-190AEE1BB6D6}"/>
    <dgm:cxn modelId="{6335D66E-682D-C942-825F-FAE4A9BA5063}" type="presOf" srcId="{4E86E3DA-7394-5E48-AB44-059D50E15AC9}" destId="{FA54B663-F0DD-2446-B2AE-494B62C09D14}" srcOrd="0" destOrd="0" presId="urn:microsoft.com/office/officeart/2005/8/layout/StepDownProcess"/>
    <dgm:cxn modelId="{7580D174-CB56-6844-B74F-D48EA6277DF4}" srcId="{DAECC1B5-69E5-5144-A9D6-2E4ABD54665C}" destId="{4E86E3DA-7394-5E48-AB44-059D50E15AC9}" srcOrd="0" destOrd="0" parTransId="{8CB54F53-CB35-DE41-BDD7-86A66CBCC47C}" sibTransId="{6480BA96-21F7-B145-837E-FAC3E13FCFFB}"/>
    <dgm:cxn modelId="{CF1B7479-8C8F-9E4E-8669-5F77AF56AC9E}" type="presOf" srcId="{1D0CBC7E-1370-E944-AF59-07D18D22C705}" destId="{4EFDDD72-B217-E142-9A50-A671E3D8D3CD}" srcOrd="0" destOrd="0" presId="urn:microsoft.com/office/officeart/2005/8/layout/StepDownProcess"/>
    <dgm:cxn modelId="{219F5293-FE01-6844-B0C3-C3F7678FA7D9}" type="presOf" srcId="{744436EA-2874-3A47-B768-4B86DED433F0}" destId="{8F8373BD-60C3-114A-8F23-2382F1FAF562}" srcOrd="0" destOrd="0" presId="urn:microsoft.com/office/officeart/2005/8/layout/StepDownProcess"/>
    <dgm:cxn modelId="{C715889A-064B-EF41-AB9E-69A6EA245C4D}" type="presOf" srcId="{24683F72-D373-2E4E-94FF-58819EBFDF8E}" destId="{B4E8D230-2F0C-FE41-924A-2966FF1DD044}" srcOrd="0" destOrd="0" presId="urn:microsoft.com/office/officeart/2005/8/layout/StepDownProcess"/>
    <dgm:cxn modelId="{469F0AB4-B106-3443-8DF8-2BBA87AEFCD7}" srcId="{1D0CBC7E-1370-E944-AF59-07D18D22C705}" destId="{937F3D19-1119-2E46-8F92-C4BED4B51124}" srcOrd="0" destOrd="0" parTransId="{E4508DC9-578A-184D-8FFB-2AFF8A9A1EA0}" sibTransId="{87C1279F-5EF9-8946-B60D-FC343118ECDB}"/>
    <dgm:cxn modelId="{389517CB-718F-954D-9E7B-39D89BC3DCDA}" srcId="{24683F72-D373-2E4E-94FF-58819EBFDF8E}" destId="{1D0CBC7E-1370-E944-AF59-07D18D22C705}" srcOrd="2" destOrd="0" parTransId="{66ABF6BF-29DE-4A4A-BA84-0A7F3436F4A5}" sibTransId="{0079FB9A-5E1C-674B-872E-E803D9495133}"/>
    <dgm:cxn modelId="{3E4E6FCC-CC4C-9D49-92A0-791A1D9C208B}" srcId="{24683F72-D373-2E4E-94FF-58819EBFDF8E}" destId="{E2B9DF91-40CD-FD41-835A-6D0D0693D6E3}" srcOrd="3" destOrd="0" parTransId="{BF6726B8-B970-AC48-AA47-9C89FEE9C5DF}" sibTransId="{46736658-8547-8244-B7C0-3D1DB6DE4952}"/>
    <dgm:cxn modelId="{032AE5CE-113F-DA40-8DE9-2FF5D2B0919B}" type="presOf" srcId="{DAECC1B5-69E5-5144-A9D6-2E4ABD54665C}" destId="{F74B0658-97C5-BF4F-8774-47C1FED362BD}" srcOrd="0" destOrd="0" presId="urn:microsoft.com/office/officeart/2005/8/layout/StepDownProcess"/>
    <dgm:cxn modelId="{AC28C6D9-5C5D-AF43-ADC5-6D034F5C5B71}" type="presOf" srcId="{E2B9DF91-40CD-FD41-835A-6D0D0693D6E3}" destId="{D7E30237-3037-6046-B148-0CBC8117753E}" srcOrd="0" destOrd="0" presId="urn:microsoft.com/office/officeart/2005/8/layout/StepDownProcess"/>
    <dgm:cxn modelId="{32FBCEA9-64C3-3042-805B-1542F7700E06}" type="presParOf" srcId="{B4E8D230-2F0C-FE41-924A-2966FF1DD044}" destId="{D67F0B2C-0DCC-BB43-BFAA-5A9F5593F83D}" srcOrd="0" destOrd="0" presId="urn:microsoft.com/office/officeart/2005/8/layout/StepDownProcess"/>
    <dgm:cxn modelId="{93758DF9-2A60-FF47-B827-2A4050F76C3F}" type="presParOf" srcId="{D67F0B2C-0DCC-BB43-BFAA-5A9F5593F83D}" destId="{0C68C616-42A1-EC44-86D1-3131CC7E81FC}" srcOrd="0" destOrd="0" presId="urn:microsoft.com/office/officeart/2005/8/layout/StepDownProcess"/>
    <dgm:cxn modelId="{176012C8-850F-3249-9549-9474B43DDC6E}" type="presParOf" srcId="{D67F0B2C-0DCC-BB43-BFAA-5A9F5593F83D}" destId="{069EC341-4DA8-F148-9E0B-E3C2C89E30B6}" srcOrd="1" destOrd="0" presId="urn:microsoft.com/office/officeart/2005/8/layout/StepDownProcess"/>
    <dgm:cxn modelId="{831B63CA-3DED-D346-92F8-3528F4F4399F}" type="presParOf" srcId="{D67F0B2C-0DCC-BB43-BFAA-5A9F5593F83D}" destId="{00849E48-7AA9-2441-AF4A-EC8B8B55F9B5}" srcOrd="2" destOrd="0" presId="urn:microsoft.com/office/officeart/2005/8/layout/StepDownProcess"/>
    <dgm:cxn modelId="{F7DFE9A2-D5E2-8342-BC18-954FC0B1940E}" type="presParOf" srcId="{B4E8D230-2F0C-FE41-924A-2966FF1DD044}" destId="{2802F266-02F9-5446-BB96-EDE749E51CCF}" srcOrd="1" destOrd="0" presId="urn:microsoft.com/office/officeart/2005/8/layout/StepDownProcess"/>
    <dgm:cxn modelId="{075F2CFB-100D-FA4E-88A9-D17F98E0E342}" type="presParOf" srcId="{B4E8D230-2F0C-FE41-924A-2966FF1DD044}" destId="{1A81FD0B-E578-6C46-A1AD-D4FDB26D1091}" srcOrd="2" destOrd="0" presId="urn:microsoft.com/office/officeart/2005/8/layout/StepDownProcess"/>
    <dgm:cxn modelId="{4A74F9D0-5F05-224A-AB94-CDC0BFFAA975}" type="presParOf" srcId="{1A81FD0B-E578-6C46-A1AD-D4FDB26D1091}" destId="{1CDE98CE-E163-4E43-B20C-61013226A2EE}" srcOrd="0" destOrd="0" presId="urn:microsoft.com/office/officeart/2005/8/layout/StepDownProcess"/>
    <dgm:cxn modelId="{A0551939-B520-C141-BBAB-0A03A776F014}" type="presParOf" srcId="{1A81FD0B-E578-6C46-A1AD-D4FDB26D1091}" destId="{F74B0658-97C5-BF4F-8774-47C1FED362BD}" srcOrd="1" destOrd="0" presId="urn:microsoft.com/office/officeart/2005/8/layout/StepDownProcess"/>
    <dgm:cxn modelId="{3B376A15-ACDA-CE4D-A208-F1FD3DAB6476}" type="presParOf" srcId="{1A81FD0B-E578-6C46-A1AD-D4FDB26D1091}" destId="{FA54B663-F0DD-2446-B2AE-494B62C09D14}" srcOrd="2" destOrd="0" presId="urn:microsoft.com/office/officeart/2005/8/layout/StepDownProcess"/>
    <dgm:cxn modelId="{65F9929C-CBE3-5041-BC5E-DADF7FF82E07}" type="presParOf" srcId="{B4E8D230-2F0C-FE41-924A-2966FF1DD044}" destId="{2850939D-C34D-BB4D-94C5-BC000A9CA43B}" srcOrd="3" destOrd="0" presId="urn:microsoft.com/office/officeart/2005/8/layout/StepDownProcess"/>
    <dgm:cxn modelId="{80538028-67AC-1D4B-9FCC-214CAB9083F6}" type="presParOf" srcId="{B4E8D230-2F0C-FE41-924A-2966FF1DD044}" destId="{F9626EE2-9A4F-3E47-BA47-5F116E80254B}" srcOrd="4" destOrd="0" presId="urn:microsoft.com/office/officeart/2005/8/layout/StepDownProcess"/>
    <dgm:cxn modelId="{D3A5F035-308C-7D44-9613-375E19F4005E}" type="presParOf" srcId="{F9626EE2-9A4F-3E47-BA47-5F116E80254B}" destId="{E98E34AD-DE19-0040-9A1A-EDC8232058D6}" srcOrd="0" destOrd="0" presId="urn:microsoft.com/office/officeart/2005/8/layout/StepDownProcess"/>
    <dgm:cxn modelId="{36106B90-DFE0-9240-B168-575319D81100}" type="presParOf" srcId="{F9626EE2-9A4F-3E47-BA47-5F116E80254B}" destId="{4EFDDD72-B217-E142-9A50-A671E3D8D3CD}" srcOrd="1" destOrd="0" presId="urn:microsoft.com/office/officeart/2005/8/layout/StepDownProcess"/>
    <dgm:cxn modelId="{BF711F69-4C99-744D-8B25-01A8CCCB63DE}" type="presParOf" srcId="{F9626EE2-9A4F-3E47-BA47-5F116E80254B}" destId="{97725474-98EA-A34F-9EB5-3893632E680B}" srcOrd="2" destOrd="0" presId="urn:microsoft.com/office/officeart/2005/8/layout/StepDownProcess"/>
    <dgm:cxn modelId="{0D86C72E-4DFB-8045-911F-685376A2594F}" type="presParOf" srcId="{B4E8D230-2F0C-FE41-924A-2966FF1DD044}" destId="{D9580D54-B671-FA41-90B7-364ECF944751}" srcOrd="5" destOrd="0" presId="urn:microsoft.com/office/officeart/2005/8/layout/StepDownProcess"/>
    <dgm:cxn modelId="{94F1160C-8D19-1A4B-9CEC-A4D5CE645A80}" type="presParOf" srcId="{B4E8D230-2F0C-FE41-924A-2966FF1DD044}" destId="{4592DD42-3FC1-2E41-A6E5-5778615B17AA}" srcOrd="6" destOrd="0" presId="urn:microsoft.com/office/officeart/2005/8/layout/StepDownProcess"/>
    <dgm:cxn modelId="{7FB34896-D046-8A41-9030-30B86CBA3EF1}" type="presParOf" srcId="{4592DD42-3FC1-2E41-A6E5-5778615B17AA}" destId="{D7E30237-3037-6046-B148-0CBC8117753E}" srcOrd="0" destOrd="0" presId="urn:microsoft.com/office/officeart/2005/8/layout/StepDownProcess"/>
    <dgm:cxn modelId="{919F50F4-22CC-4042-B341-9B1CE364BEC4}" type="presParOf" srcId="{4592DD42-3FC1-2E41-A6E5-5778615B17AA}" destId="{8F8373BD-60C3-114A-8F23-2382F1FAF56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8C616-42A1-EC44-86D1-3131CC7E81FC}">
      <dsp:nvSpPr>
        <dsp:cNvPr id="0" name=""/>
        <dsp:cNvSpPr/>
      </dsp:nvSpPr>
      <dsp:spPr>
        <a:xfrm rot="5400000">
          <a:off x="609991" y="945787"/>
          <a:ext cx="797773" cy="9082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EC341-4DA8-F148-9E0B-E3C2C89E30B6}">
      <dsp:nvSpPr>
        <dsp:cNvPr id="0" name=""/>
        <dsp:cNvSpPr/>
      </dsp:nvSpPr>
      <dsp:spPr>
        <a:xfrm>
          <a:off x="398630" y="61439"/>
          <a:ext cx="1342981" cy="94004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Dominio</a:t>
          </a:r>
        </a:p>
      </dsp:txBody>
      <dsp:txXfrm>
        <a:off x="444527" y="107336"/>
        <a:ext cx="1251187" cy="848249"/>
      </dsp:txXfrm>
    </dsp:sp>
    <dsp:sp modelId="{00849E48-7AA9-2441-AF4A-EC8B8B55F9B5}">
      <dsp:nvSpPr>
        <dsp:cNvPr id="0" name=""/>
        <dsp:cNvSpPr/>
      </dsp:nvSpPr>
      <dsp:spPr>
        <a:xfrm>
          <a:off x="1831151" y="151094"/>
          <a:ext cx="4454479" cy="759784"/>
        </a:xfrm>
        <a:prstGeom prst="rect">
          <a:avLst/>
        </a:prstGeom>
        <a:noFill/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Symbol" pitchFamily="2" charset="2"/>
            <a:buChar char=""/>
          </a:pPr>
          <a:r>
            <a:rPr lang="es-ES" sz="1400" kern="1200" dirty="0"/>
            <a:t>Categorías de aspectos clave del proceso de enseñanza y aprendizaje que contiene el MBE</a:t>
          </a:r>
          <a:endParaRPr lang="es-MX" sz="1400" kern="1200" dirty="0"/>
        </a:p>
      </dsp:txBody>
      <dsp:txXfrm>
        <a:off x="1831151" y="151094"/>
        <a:ext cx="4454479" cy="759784"/>
      </dsp:txXfrm>
    </dsp:sp>
    <dsp:sp modelId="{1CDE98CE-E163-4E43-B20C-61013226A2EE}">
      <dsp:nvSpPr>
        <dsp:cNvPr id="0" name=""/>
        <dsp:cNvSpPr/>
      </dsp:nvSpPr>
      <dsp:spPr>
        <a:xfrm rot="5400000">
          <a:off x="2562723" y="2112920"/>
          <a:ext cx="797773" cy="9082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B0658-97C5-BF4F-8774-47C1FED362BD}">
      <dsp:nvSpPr>
        <dsp:cNvPr id="0" name=""/>
        <dsp:cNvSpPr/>
      </dsp:nvSpPr>
      <dsp:spPr>
        <a:xfrm>
          <a:off x="1429431" y="1289352"/>
          <a:ext cx="1342981" cy="94004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Estándar</a:t>
          </a:r>
          <a:endParaRPr lang="es-MX" sz="2000" kern="1200" dirty="0"/>
        </a:p>
      </dsp:txBody>
      <dsp:txXfrm>
        <a:off x="1475328" y="1335249"/>
        <a:ext cx="1251187" cy="848249"/>
      </dsp:txXfrm>
    </dsp:sp>
    <dsp:sp modelId="{FA54B663-F0DD-2446-B2AE-494B62C09D14}">
      <dsp:nvSpPr>
        <dsp:cNvPr id="0" name=""/>
        <dsp:cNvSpPr/>
      </dsp:nvSpPr>
      <dsp:spPr>
        <a:xfrm>
          <a:off x="3173635" y="1207073"/>
          <a:ext cx="5353994" cy="759784"/>
        </a:xfrm>
        <a:prstGeom prst="rect">
          <a:avLst/>
        </a:prstGeom>
        <a:noFill/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Expectativas de un buen desempeño docente por dominio, explicitando lo que deber saber y saber hacer un docente en el ejercicio de su rol.</a:t>
          </a:r>
          <a:endParaRPr lang="es-MX" sz="1400" kern="1200" dirty="0"/>
        </a:p>
      </dsp:txBody>
      <dsp:txXfrm>
        <a:off x="3173635" y="1207073"/>
        <a:ext cx="5353994" cy="759784"/>
      </dsp:txXfrm>
    </dsp:sp>
    <dsp:sp modelId="{E98E34AD-DE19-0040-9A1A-EDC8232058D6}">
      <dsp:nvSpPr>
        <dsp:cNvPr id="0" name=""/>
        <dsp:cNvSpPr/>
      </dsp:nvSpPr>
      <dsp:spPr>
        <a:xfrm rot="5400000">
          <a:off x="4236150" y="3168899"/>
          <a:ext cx="797773" cy="9082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DDD72-B217-E142-9A50-A671E3D8D3CD}">
      <dsp:nvSpPr>
        <dsp:cNvPr id="0" name=""/>
        <dsp:cNvSpPr/>
      </dsp:nvSpPr>
      <dsp:spPr>
        <a:xfrm>
          <a:off x="3309316" y="2252793"/>
          <a:ext cx="1342981" cy="94004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Focos</a:t>
          </a:r>
        </a:p>
      </dsp:txBody>
      <dsp:txXfrm>
        <a:off x="3355213" y="2298690"/>
        <a:ext cx="1251187" cy="848249"/>
      </dsp:txXfrm>
    </dsp:sp>
    <dsp:sp modelId="{97725474-98EA-A34F-9EB5-3893632E680B}">
      <dsp:nvSpPr>
        <dsp:cNvPr id="0" name=""/>
        <dsp:cNvSpPr/>
      </dsp:nvSpPr>
      <dsp:spPr>
        <a:xfrm>
          <a:off x="4698802" y="2278931"/>
          <a:ext cx="4805662" cy="759784"/>
        </a:xfrm>
        <a:prstGeom prst="rect">
          <a:avLst/>
        </a:prstGeom>
        <a:noFill/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Symbol" pitchFamily="2" charset="2"/>
            <a:buChar char=""/>
          </a:pPr>
          <a:r>
            <a:rPr lang="es-ES" sz="1400" kern="1200" dirty="0"/>
            <a:t>Precisa los contenidos técnicos de la formulación del estándar o que se desprenden de manera directa de él.</a:t>
          </a:r>
          <a:endParaRPr lang="es-MX" sz="1400" kern="1200" dirty="0"/>
        </a:p>
      </dsp:txBody>
      <dsp:txXfrm>
        <a:off x="4698802" y="2278931"/>
        <a:ext cx="4805662" cy="759784"/>
      </dsp:txXfrm>
    </dsp:sp>
    <dsp:sp modelId="{D7E30237-3037-6046-B148-0CBC8117753E}">
      <dsp:nvSpPr>
        <dsp:cNvPr id="0" name=""/>
        <dsp:cNvSpPr/>
      </dsp:nvSpPr>
      <dsp:spPr>
        <a:xfrm>
          <a:off x="5009920" y="3318621"/>
          <a:ext cx="1342981" cy="940043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Descriptor</a:t>
          </a:r>
        </a:p>
      </dsp:txBody>
      <dsp:txXfrm>
        <a:off x="5055817" y="3364518"/>
        <a:ext cx="1251187" cy="848249"/>
      </dsp:txXfrm>
    </dsp:sp>
    <dsp:sp modelId="{8F8373BD-60C3-114A-8F23-2382F1FAF562}">
      <dsp:nvSpPr>
        <dsp:cNvPr id="0" name=""/>
        <dsp:cNvSpPr/>
      </dsp:nvSpPr>
      <dsp:spPr>
        <a:xfrm>
          <a:off x="6419951" y="3229376"/>
          <a:ext cx="4095648" cy="1060522"/>
        </a:xfrm>
        <a:prstGeom prst="rect">
          <a:avLst/>
        </a:prstGeom>
        <a:noFill/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Especifican de qué modo se manifiestan los conocimientos, actitudes y los desempeños de un docente que logra el estándar</a:t>
          </a:r>
          <a:endParaRPr lang="es-MX" sz="1400" kern="1200" dirty="0"/>
        </a:p>
      </dsp:txBody>
      <dsp:txXfrm>
        <a:off x="6419951" y="3229376"/>
        <a:ext cx="4095648" cy="1060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FBFFC-ECA4-D942-B537-9D21E56506E8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3880F-1775-5D41-891D-E00C729002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72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0" name="Google Shape;3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552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6d4be4c01_1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6d4be4c01_1_24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7" name="Google Shape;657;gd6d4be4c01_1_244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33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f67be36a2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f67be36a2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86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DA4E3-80FB-F046-A7E0-823862BC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F6AD1-9B9C-9C4F-95C1-BC4381501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E8DFA0-1DA5-1845-B484-358A62D5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CCEC4-A16D-7B4B-AB7E-AA4E14A8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03AE4-83A8-564D-B912-0FEAA49D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0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12DD0-31BB-7D4C-A513-761C9D3C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4F4B59-D432-F945-8A94-D6CAB1A34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950186-E9BD-B04A-A2D1-155BFBE0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67503-D01E-AD47-AF09-317D43EA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B1C69-5465-2A44-9F27-A1F1E5F8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1754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89843A-E07D-9E41-A5C7-7C4DCA0C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701251-8E12-734B-9646-053BA1250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316B2-9006-CA46-B481-DA26D0AB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4738D9-C925-5B49-B73A-FE764BD0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32EA61-82FB-6C41-AFE9-A5B4FAE3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8032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ulo fondo blanco">
  <p:cSld name="1_Titulo fondo blanc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gd21ce6005d_0_214"/>
          <p:cNvGrpSpPr/>
          <p:nvPr/>
        </p:nvGrpSpPr>
        <p:grpSpPr>
          <a:xfrm>
            <a:off x="-4438" y="0"/>
            <a:ext cx="12200532" cy="6858000"/>
            <a:chOff x="-3328" y="0"/>
            <a:chExt cx="9150628" cy="6858000"/>
          </a:xfrm>
        </p:grpSpPr>
        <p:cxnSp>
          <p:nvCxnSpPr>
            <p:cNvPr id="161" name="Google Shape;161;gd21ce6005d_0_214"/>
            <p:cNvCxnSpPr/>
            <p:nvPr/>
          </p:nvCxnSpPr>
          <p:spPr>
            <a:xfrm>
              <a:off x="457200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gd21ce6005d_0_214"/>
            <p:cNvCxnSpPr/>
            <p:nvPr/>
          </p:nvCxnSpPr>
          <p:spPr>
            <a:xfrm>
              <a:off x="687625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gd21ce6005d_0_214"/>
            <p:cNvCxnSpPr/>
            <p:nvPr/>
          </p:nvCxnSpPr>
          <p:spPr>
            <a:xfrm>
              <a:off x="226774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164;gd21ce6005d_0_214"/>
            <p:cNvCxnSpPr/>
            <p:nvPr/>
          </p:nvCxnSpPr>
          <p:spPr>
            <a:xfrm>
              <a:off x="80283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gd21ce6005d_0_214"/>
            <p:cNvCxnSpPr/>
            <p:nvPr/>
          </p:nvCxnSpPr>
          <p:spPr>
            <a:xfrm>
              <a:off x="572412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gd21ce6005d_0_214"/>
            <p:cNvCxnSpPr/>
            <p:nvPr/>
          </p:nvCxnSpPr>
          <p:spPr>
            <a:xfrm>
              <a:off x="341987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167;gd21ce6005d_0_214"/>
            <p:cNvCxnSpPr/>
            <p:nvPr/>
          </p:nvCxnSpPr>
          <p:spPr>
            <a:xfrm>
              <a:off x="111561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168;gd21ce6005d_0_214"/>
            <p:cNvCxnSpPr/>
            <p:nvPr/>
          </p:nvCxnSpPr>
          <p:spPr>
            <a:xfrm>
              <a:off x="-3328" y="5157192"/>
              <a:ext cx="91473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gd21ce6005d_0_214"/>
            <p:cNvCxnSpPr/>
            <p:nvPr/>
          </p:nvCxnSpPr>
          <p:spPr>
            <a:xfrm>
              <a:off x="-3328" y="1700808"/>
              <a:ext cx="91473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gd21ce6005d_0_214"/>
            <p:cNvCxnSpPr/>
            <p:nvPr/>
          </p:nvCxnSpPr>
          <p:spPr>
            <a:xfrm>
              <a:off x="0" y="3429000"/>
              <a:ext cx="91473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gd21ce6005d_0_214"/>
            <p:cNvCxnSpPr/>
            <p:nvPr/>
          </p:nvCxnSpPr>
          <p:spPr>
            <a:xfrm>
              <a:off x="-3328" y="836712"/>
              <a:ext cx="91473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gd21ce6005d_0_214"/>
            <p:cNvCxnSpPr/>
            <p:nvPr/>
          </p:nvCxnSpPr>
          <p:spPr>
            <a:xfrm>
              <a:off x="-3328" y="4293096"/>
              <a:ext cx="91473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gd21ce6005d_0_214"/>
            <p:cNvCxnSpPr/>
            <p:nvPr/>
          </p:nvCxnSpPr>
          <p:spPr>
            <a:xfrm>
              <a:off x="-3328" y="6021288"/>
              <a:ext cx="91473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gd21ce6005d_0_214"/>
            <p:cNvCxnSpPr/>
            <p:nvPr/>
          </p:nvCxnSpPr>
          <p:spPr>
            <a:xfrm>
              <a:off x="0" y="2564904"/>
              <a:ext cx="91473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00258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95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8FAC7-A11C-8B4F-BD7D-48A88446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02E55-E19D-DE43-960E-F7F9C6DB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11607-80BB-7C4B-B0F2-4579395D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97538-1789-C94A-9821-98F9FF19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25355-BD20-B94E-9B36-CAEED4FA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944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D2EB5-0F48-2F4D-9D32-C5F85669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5AF4C8-FE2E-0E41-8487-FCCFD27C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6C9ED-4CCD-2547-A042-55250CC5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99849F-8138-AD47-8013-FC23935E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D614D-7F16-3144-B3E0-7C4D59D1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240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3C187-4649-164E-8693-F52F97F1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07A65-7311-0147-AC37-AF95F78CD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7FECB0-FC8C-A443-8DB1-82E033B22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2F7557-FA43-0B45-9911-04913B0C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5A16FE-28C2-D742-AB68-61F4DCEF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773C31-7D4E-2346-8D76-1D6DDB88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09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864D5-8E2B-C444-9C47-59F1A688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D590C-177E-474F-A6F7-B2BFD17E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92E592-6385-204D-9E12-7862A9227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B87DC7-594C-F443-B0BA-52C6B7F0D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9E0749-BDAB-1D4C-B2B5-C4E3A4A7D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DDD340-B5DC-A447-B44E-E6CB911B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E1A587-4CED-884C-BFEE-32478638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64A8A9-D2F0-4D4F-A610-93F566E3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566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79195-9346-BB49-8F60-5CD9326A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BAD0C2-7A62-D645-8050-985DE568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13DDEE-DF70-B14A-8A0E-F1EBB3A7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694185-EAB6-9647-8D1D-94181740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28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1D5A47-E334-B544-B656-AA7FB79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152966-E60C-7A49-B744-A614C2A7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6C073E-4C29-2940-B404-FE368695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281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EEAA0-55A0-4F46-820B-CF2244E7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2C0DC-48BB-AB41-81CA-DF0C84706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52DF90-891A-C446-B380-F81CECA25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5C7218-B0E3-8C40-89E6-948F243E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2459E-16BE-8747-8E8F-C5162606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F1525-B0FE-6D43-B13C-8367CEB7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0406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037CB-B6AF-A64B-932E-04128D97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787C31-E925-E443-A9BB-5BE980326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31FCDB-451A-6F42-854C-D7E8935AE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14021B-8CD2-1249-A583-79E9B2E7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1223BE-362E-F845-BA91-AE1AE0D2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3C80D-95AF-4A43-90D5-12CC3189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978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185AD0-864C-584A-89CD-BE1B7F4C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B74C3-4C70-8C4E-A351-15794D01F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6874A-08CA-F342-B913-9D1715948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428A-4F46-114F-9672-22474F139826}" type="datetimeFigureOut">
              <a:rPr lang="es-ES_tradnl" smtClean="0"/>
              <a:t>24/11/21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CD77A6-FF68-0948-A778-BC78962F9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5126D-C2E1-BE4A-87AA-F84CFF2CD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03B1-E0C3-1B47-BE5C-8B5BD95208E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90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"/>
          <p:cNvGrpSpPr/>
          <p:nvPr/>
        </p:nvGrpSpPr>
        <p:grpSpPr>
          <a:xfrm>
            <a:off x="1" y="4605"/>
            <a:ext cx="12632431" cy="6423539"/>
            <a:chOff x="0" y="4606"/>
            <a:chExt cx="12632430" cy="6423538"/>
          </a:xfrm>
        </p:grpSpPr>
        <p:pic>
          <p:nvPicPr>
            <p:cNvPr id="363" name="Google Shape;363;p1" descr="Personas sentadas en una mes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t="7897" b="29762"/>
            <a:stretch/>
          </p:blipFill>
          <p:spPr>
            <a:xfrm>
              <a:off x="0" y="4606"/>
              <a:ext cx="12200332" cy="5070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1"/>
            <p:cNvSpPr/>
            <p:nvPr/>
          </p:nvSpPr>
          <p:spPr>
            <a:xfrm rot="248967">
              <a:off x="2828019" y="4248751"/>
              <a:ext cx="9751019" cy="18290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"/>
          <p:cNvSpPr/>
          <p:nvPr/>
        </p:nvSpPr>
        <p:spPr>
          <a:xfrm>
            <a:off x="0" y="-21640"/>
            <a:ext cx="2926080" cy="68515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sx="105999" sy="105999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1" descr="Imagen que contiene alimento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25" y="2803742"/>
            <a:ext cx="2381633" cy="10946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8E73095-D4EE-224B-BC27-8790B6B50B2A}"/>
              </a:ext>
            </a:extLst>
          </p:cNvPr>
          <p:cNvSpPr/>
          <p:nvPr/>
        </p:nvSpPr>
        <p:spPr>
          <a:xfrm>
            <a:off x="5167085" y="5934704"/>
            <a:ext cx="4250289" cy="49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s-CL" sz="2400" b="1">
                <a:solidFill>
                  <a:schemeClr val="bg1"/>
                </a:solidFill>
                <a:latin typeface="Arial Narrow" panose="020B0606020202030204" pitchFamily="34" charset="0"/>
              </a:rPr>
              <a:t>Carmen Montecinos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FF0783-6DC9-4B4F-9E68-3104FB3A47A5}"/>
              </a:ext>
            </a:extLst>
          </p:cNvPr>
          <p:cNvSpPr/>
          <p:nvPr/>
        </p:nvSpPr>
        <p:spPr>
          <a:xfrm>
            <a:off x="3177482" y="4600959"/>
            <a:ext cx="8385175" cy="1182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2400" b="1"/>
              <a:t>Nuevo Marco para la Buena Enseñanza: Las novedades para el principal referente para la docencia </a:t>
            </a:r>
          </a:p>
          <a:p>
            <a:pPr algn="ctr"/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Noviembre 24, 2021</a:t>
            </a:r>
            <a:endParaRPr lang="es-CL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9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9"/>
            <a:ext cx="10808204" cy="103366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Las nuevas demandas a la profesión docente</a:t>
            </a:r>
            <a:endParaRPr lang="es-US" sz="3200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C3BF03-AD5F-F74F-B03A-BF6E652D330D}"/>
              </a:ext>
            </a:extLst>
          </p:cNvPr>
          <p:cNvSpPr/>
          <p:nvPr/>
        </p:nvSpPr>
        <p:spPr>
          <a:xfrm>
            <a:off x="428985" y="3159615"/>
            <a:ext cx="3185755" cy="3215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080" lvl="1" indent="-342891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actualización de las bases curriculares, aumentando las exigencias del conocimiento disciplinar </a:t>
            </a:r>
          </a:p>
          <a:p>
            <a:pPr marL="800080" lvl="1" indent="-342891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nuevos electivos para los estudiantes de educación media.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D043D1-C223-9D48-AC5C-9AF3B70A0C34}"/>
              </a:ext>
            </a:extLst>
          </p:cNvPr>
          <p:cNvSpPr/>
          <p:nvPr/>
        </p:nvSpPr>
        <p:spPr>
          <a:xfrm>
            <a:off x="4076703" y="3041414"/>
            <a:ext cx="3726904" cy="3333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42" lvl="1" indent="-18097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estudiantes como participantes activos de los procesos de enseñanza y aprendizaje, apoyados por docentes comprometidos con desarrollar sus potencialidades</a:t>
            </a:r>
          </a:p>
          <a:p>
            <a:pPr marL="361942" lvl="1" indent="-18097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creciente atención a cómo la evaluación formativa contribuye al aprendizaje de los estudiantes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6C7BAB8-DA1E-5F45-9779-02CEBE60E4E0}"/>
              </a:ext>
            </a:extLst>
          </p:cNvPr>
          <p:cNvSpPr/>
          <p:nvPr/>
        </p:nvSpPr>
        <p:spPr>
          <a:xfrm>
            <a:off x="3999996" y="2095918"/>
            <a:ext cx="3726904" cy="770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000">
                <a:solidFill>
                  <a:prstClr val="white"/>
                </a:solidFill>
                <a:latin typeface="Calibri" panose="020F0502020204030204"/>
              </a:rPr>
              <a:t>Desde lo que hace un docente a cómo esto genera aprendizaje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B559EFD-141B-444C-9E95-BC65396C9D76}"/>
              </a:ext>
            </a:extLst>
          </p:cNvPr>
          <p:cNvSpPr/>
          <p:nvPr/>
        </p:nvSpPr>
        <p:spPr>
          <a:xfrm>
            <a:off x="8176043" y="2001895"/>
            <a:ext cx="3529783" cy="864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Expansión y diversificación OA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B335AA25-B852-BE4D-B8D2-94DBFE4428E4}"/>
              </a:ext>
            </a:extLst>
          </p:cNvPr>
          <p:cNvSpPr txBox="1">
            <a:spLocks/>
          </p:cNvSpPr>
          <p:nvPr/>
        </p:nvSpPr>
        <p:spPr>
          <a:xfrm>
            <a:off x="8232913" y="3192088"/>
            <a:ext cx="3478820" cy="309741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/>
              <a:t>desarrollo de las competencias del siglo XXI</a:t>
            </a:r>
          </a:p>
          <a:p>
            <a:r>
              <a:rPr lang="es-ES" sz="2200" dirty="0"/>
              <a:t>desarrollo personal y social</a:t>
            </a:r>
          </a:p>
          <a:p>
            <a:r>
              <a:rPr lang="es-ES" sz="2200" dirty="0"/>
              <a:t> promoción de la equidad de género</a:t>
            </a:r>
          </a:p>
          <a:p>
            <a:r>
              <a:rPr lang="es-ES" sz="2200" dirty="0"/>
              <a:t>hábitos y actitudes para el desarrollo sostenible, entre otros </a:t>
            </a:r>
          </a:p>
          <a:p>
            <a:r>
              <a:rPr lang="es-ES" sz="2200" dirty="0"/>
              <a:t>ciudadanía digital</a:t>
            </a:r>
          </a:p>
          <a:p>
            <a:endParaRPr lang="es-ES" dirty="0"/>
          </a:p>
          <a:p>
            <a:pPr algn="just"/>
            <a:endParaRPr lang="es-ES_tradnl" sz="2000" dirty="0">
              <a:solidFill>
                <a:srgbClr val="375D89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6084496-4E1F-AD41-AFDC-57CA602FD024}"/>
              </a:ext>
            </a:extLst>
          </p:cNvPr>
          <p:cNvSpPr/>
          <p:nvPr/>
        </p:nvSpPr>
        <p:spPr>
          <a:xfrm>
            <a:off x="297600" y="2095918"/>
            <a:ext cx="3207413" cy="770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_tradnl" sz="2000" dirty="0">
                <a:solidFill>
                  <a:schemeClr val="bg1"/>
                </a:solidFill>
              </a:rPr>
              <a:t>Currículo</a:t>
            </a:r>
            <a:endParaRPr lang="es-CL" sz="20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818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9"/>
            <a:ext cx="10808204" cy="103366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Las nuevas demandas a la profesión docente</a:t>
            </a:r>
            <a:endParaRPr lang="es-US" sz="3200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C3BF03-AD5F-F74F-B03A-BF6E652D330D}"/>
              </a:ext>
            </a:extLst>
          </p:cNvPr>
          <p:cNvSpPr/>
          <p:nvPr/>
        </p:nvSpPr>
        <p:spPr>
          <a:xfrm>
            <a:off x="426102" y="3073887"/>
            <a:ext cx="3478820" cy="3215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080" lvl="1" indent="-342891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</a:endParaRPr>
          </a:p>
          <a:p>
            <a:pPr marL="444489" lvl="1" indent="-263519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estudiantes más diversos</a:t>
            </a:r>
          </a:p>
          <a:p>
            <a:pPr marL="444489" lvl="1" indent="-263519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enseñar bajo el principio de inclusión</a:t>
            </a:r>
          </a:p>
          <a:p>
            <a:pPr marL="444489" lvl="1" indent="-263519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ofrecer apoyos diferenciados según las necesidades educativas de los estudiantes </a:t>
            </a:r>
          </a:p>
          <a:p>
            <a:pPr marL="444489" lvl="1" indent="-263519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criterios de pertinencia cultural y género</a:t>
            </a:r>
          </a:p>
          <a:p>
            <a:pPr lvl="1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D043D1-C223-9D48-AC5C-9AF3B70A0C34}"/>
              </a:ext>
            </a:extLst>
          </p:cNvPr>
          <p:cNvSpPr/>
          <p:nvPr/>
        </p:nvSpPr>
        <p:spPr>
          <a:xfrm>
            <a:off x="4273824" y="3073886"/>
            <a:ext cx="3529781" cy="32156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42" indent="-263519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Sistema de Aseguramiento de la Calidad (Ley N°20.529 )</a:t>
            </a:r>
          </a:p>
          <a:p>
            <a:pPr marL="361942" indent="-263519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evaluación permanente de los principales actores del sistema educativo como herramienta de mejora escolar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6C7BAB8-DA1E-5F45-9779-02CEBE60E4E0}"/>
              </a:ext>
            </a:extLst>
          </p:cNvPr>
          <p:cNvSpPr/>
          <p:nvPr/>
        </p:nvSpPr>
        <p:spPr>
          <a:xfrm>
            <a:off x="4251778" y="2064140"/>
            <a:ext cx="3551828" cy="720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000">
                <a:solidFill>
                  <a:prstClr val="white"/>
                </a:solidFill>
                <a:latin typeface="Calibri" panose="020F0502020204030204"/>
              </a:rPr>
              <a:t>Expansión</a:t>
            </a:r>
            <a:r>
              <a:rPr lang="es-CL">
                <a:solidFill>
                  <a:prstClr val="white"/>
                </a:solidFill>
                <a:latin typeface="Calibri" panose="020F0502020204030204"/>
              </a:rPr>
              <a:t> de la rendición</a:t>
            </a:r>
          </a:p>
          <a:p>
            <a:pPr algn="ctr" defTabSz="914377">
              <a:defRPr/>
            </a:pPr>
            <a:r>
              <a:rPr lang="es-CL" sz="1400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lang="es-CL">
                <a:solidFill>
                  <a:prstClr val="white"/>
                </a:solidFill>
                <a:latin typeface="Calibri" panose="020F0502020204030204"/>
              </a:rPr>
              <a:t>e cuentas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B559EFD-141B-444C-9E95-BC65396C9D76}"/>
              </a:ext>
            </a:extLst>
          </p:cNvPr>
          <p:cNvSpPr/>
          <p:nvPr/>
        </p:nvSpPr>
        <p:spPr>
          <a:xfrm>
            <a:off x="8232911" y="2064139"/>
            <a:ext cx="3478820" cy="814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Sistema de Desarrollo Profesional Docente</a:t>
            </a:r>
            <a:endParaRPr lang="es-CL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B335AA25-B852-BE4D-B8D2-94DBFE4428E4}"/>
              </a:ext>
            </a:extLst>
          </p:cNvPr>
          <p:cNvSpPr txBox="1">
            <a:spLocks/>
          </p:cNvSpPr>
          <p:nvPr/>
        </p:nvSpPr>
        <p:spPr>
          <a:xfrm>
            <a:off x="8232913" y="3192088"/>
            <a:ext cx="3478820" cy="309741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000" dirty="0">
              <a:solidFill>
                <a:srgbClr val="375D89"/>
              </a:solidFill>
            </a:endParaRPr>
          </a:p>
          <a:p>
            <a:pPr algn="just"/>
            <a:endParaRPr lang="es-ES_tradnl" sz="2000" dirty="0">
              <a:solidFill>
                <a:srgbClr val="375D89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6084496-4E1F-AD41-AFDC-57CA602FD024}"/>
              </a:ext>
            </a:extLst>
          </p:cNvPr>
          <p:cNvSpPr/>
          <p:nvPr/>
        </p:nvSpPr>
        <p:spPr>
          <a:xfrm>
            <a:off x="343650" y="2064140"/>
            <a:ext cx="3478820" cy="720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_trad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diversidad como recurso</a:t>
            </a:r>
            <a:endParaRPr lang="es-CL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9F5F841-3927-A74B-8023-B7F16A845EE3}"/>
              </a:ext>
            </a:extLst>
          </p:cNvPr>
          <p:cNvSpPr/>
          <p:nvPr/>
        </p:nvSpPr>
        <p:spPr>
          <a:xfrm>
            <a:off x="8290198" y="3321709"/>
            <a:ext cx="34215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desarrollo profesional situado en los EE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nuevos indicadores para la progresión en la carrera docente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énfasis en la reflexión y la colaboración</a:t>
            </a:r>
            <a:endParaRPr lang="es-ES_tradnl" sz="2000" dirty="0">
              <a:solidFill>
                <a:srgbClr val="375D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9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11523-46DD-4219-8A71-83F07300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1444397"/>
            <a:ext cx="10515600" cy="68920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s-CL">
                <a:solidFill>
                  <a:schemeClr val="bg1"/>
                </a:solidFill>
              </a:rPr>
              <a:t>Actualización del MBE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C4022E-C5F8-A84F-881C-2E1B2E25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8" y="2499361"/>
            <a:ext cx="7412736" cy="39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276CE2-6597-1F41-948F-529972BA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86" y="194310"/>
            <a:ext cx="5368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2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3EE1F1F-496D-674A-9AA6-C7270C29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168" y="614363"/>
            <a:ext cx="5962651" cy="62204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3DED74-599F-D24D-932A-40F9B254E6C2}"/>
              </a:ext>
            </a:extLst>
          </p:cNvPr>
          <p:cNvSpPr txBox="1"/>
          <p:nvPr/>
        </p:nvSpPr>
        <p:spPr>
          <a:xfrm>
            <a:off x="1514475" y="28577"/>
            <a:ext cx="361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MBE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3D55D3-89B8-2245-A595-3612FF1186E9}"/>
              </a:ext>
            </a:extLst>
          </p:cNvPr>
          <p:cNvSpPr txBox="1"/>
          <p:nvPr/>
        </p:nvSpPr>
        <p:spPr>
          <a:xfrm>
            <a:off x="7986714" y="200026"/>
            <a:ext cx="212883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MBE 2004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229E8-8D63-2847-B10A-CF735D92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7909"/>
            <a:ext cx="5643563" cy="64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B97F48-B06B-6744-BA02-D9117A57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190"/>
            <a:ext cx="12192000" cy="60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6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A2D1F-0B0C-0242-8F8C-7E6514B2A4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Arquitectura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8B7BD58-4BC1-D846-A4FB-16133B1603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02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8A091-9D9B-F947-9F4C-C3FC0895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7"/>
            <a:ext cx="3201367" cy="3387497"/>
          </a:xfrm>
          <a:solidFill>
            <a:srgbClr val="E03226"/>
          </a:solidFill>
        </p:spPr>
        <p:txBody>
          <a:bodyPr anchor="b">
            <a:normAutofit/>
          </a:bodyPr>
          <a:lstStyle/>
          <a:p>
            <a:pPr algn="r"/>
            <a:r>
              <a:rPr lang="es-US" sz="4000" b="1" dirty="0">
                <a:solidFill>
                  <a:srgbClr val="FFFFFF"/>
                </a:solidFill>
              </a:rPr>
              <a:t>Dominio A</a:t>
            </a:r>
            <a:br>
              <a:rPr lang="es-US" sz="4000" dirty="0">
                <a:solidFill>
                  <a:srgbClr val="FFFFFF"/>
                </a:solidFill>
              </a:rPr>
            </a:br>
            <a:r>
              <a:rPr lang="es-US" sz="4000" dirty="0">
                <a:solidFill>
                  <a:srgbClr val="FFFFFF"/>
                </a:solidFill>
              </a:rPr>
              <a:t>Estándares y descriptores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088F92-6997-0B40-95E4-FE42087E5F14}"/>
              </a:ext>
            </a:extLst>
          </p:cNvPr>
          <p:cNvSpPr/>
          <p:nvPr/>
        </p:nvSpPr>
        <p:spPr>
          <a:xfrm>
            <a:off x="1600957" y="511388"/>
            <a:ext cx="10912479" cy="6219621"/>
          </a:xfrm>
          <a:prstGeom prst="rect">
            <a:avLst/>
          </a:prstGeom>
          <a:ln>
            <a:noFill/>
          </a:ln>
        </p:spPr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4862696E-D6E5-5945-B692-CD8FDCF7CEF2}"/>
              </a:ext>
            </a:extLst>
          </p:cNvPr>
          <p:cNvSpPr/>
          <p:nvPr/>
        </p:nvSpPr>
        <p:spPr>
          <a:xfrm>
            <a:off x="6573039" y="5815836"/>
            <a:ext cx="29772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97722" y="4572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E5A9A00-822D-F642-BF7B-0DBA29A14FDF}"/>
              </a:ext>
            </a:extLst>
          </p:cNvPr>
          <p:cNvGrpSpPr/>
          <p:nvPr/>
        </p:nvGrpSpPr>
        <p:grpSpPr>
          <a:xfrm>
            <a:off x="4144336" y="2938850"/>
            <a:ext cx="4406541" cy="1734231"/>
            <a:chOff x="4144336" y="2876905"/>
            <a:chExt cx="4406541" cy="1734230"/>
          </a:xfrm>
        </p:grpSpPr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2789BB60-8A0B-274C-B88B-0D00EB5FD25E}"/>
                </a:ext>
              </a:extLst>
            </p:cNvPr>
            <p:cNvSpPr/>
            <p:nvPr/>
          </p:nvSpPr>
          <p:spPr>
            <a:xfrm>
              <a:off x="4144336" y="3251102"/>
              <a:ext cx="2124000" cy="965500"/>
            </a:xfrm>
            <a:custGeom>
              <a:avLst/>
              <a:gdLst>
                <a:gd name="connsiteX0" fmla="*/ 0 w 1969014"/>
                <a:gd name="connsiteY0" fmla="*/ 0 h 965500"/>
                <a:gd name="connsiteX1" fmla="*/ 1969014 w 1969014"/>
                <a:gd name="connsiteY1" fmla="*/ 0 h 965500"/>
                <a:gd name="connsiteX2" fmla="*/ 1969014 w 1969014"/>
                <a:gd name="connsiteY2" fmla="*/ 965500 h 965500"/>
                <a:gd name="connsiteX3" fmla="*/ 0 w 1969014"/>
                <a:gd name="connsiteY3" fmla="*/ 965500 h 965500"/>
                <a:gd name="connsiteX4" fmla="*/ 0 w 1969014"/>
                <a:gd name="connsiteY4" fmla="*/ 0 h 9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014" h="965500">
                  <a:moveTo>
                    <a:pt x="0" y="0"/>
                  </a:moveTo>
                  <a:lnTo>
                    <a:pt x="1969014" y="0"/>
                  </a:lnTo>
                  <a:lnTo>
                    <a:pt x="1969014" y="965500"/>
                  </a:lnTo>
                  <a:lnTo>
                    <a:pt x="0" y="965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>
                  <a:latin typeface="Calibri" panose="020F0502020204030204" pitchFamily="34" charset="0"/>
                  <a:cs typeface="Calibri" panose="020F0502020204030204" pitchFamily="34" charset="0"/>
                </a:rPr>
                <a:t>Estándar 2: Conocimiento disciplinar, didáctico y del currículum escolar</a:t>
              </a: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E1752C64-5A17-CE4B-985E-935862040EE5}"/>
                </a:ext>
              </a:extLst>
            </p:cNvPr>
            <p:cNvSpPr/>
            <p:nvPr/>
          </p:nvSpPr>
          <p:spPr>
            <a:xfrm>
              <a:off x="6455300" y="2876905"/>
              <a:ext cx="2081638" cy="454026"/>
            </a:xfrm>
            <a:custGeom>
              <a:avLst/>
              <a:gdLst>
                <a:gd name="connsiteX0" fmla="*/ 0 w 2639603"/>
                <a:gd name="connsiteY0" fmla="*/ 0 h 454026"/>
                <a:gd name="connsiteX1" fmla="*/ 2639603 w 2639603"/>
                <a:gd name="connsiteY1" fmla="*/ 0 h 454026"/>
                <a:gd name="connsiteX2" fmla="*/ 2639603 w 2639603"/>
                <a:gd name="connsiteY2" fmla="*/ 454026 h 454026"/>
                <a:gd name="connsiteX3" fmla="*/ 0 w 2639603"/>
                <a:gd name="connsiteY3" fmla="*/ 454026 h 454026"/>
                <a:gd name="connsiteX4" fmla="*/ 0 w 2639603"/>
                <a:gd name="connsiteY4" fmla="*/ 0 h 45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603" h="454026">
                  <a:moveTo>
                    <a:pt x="0" y="0"/>
                  </a:moveTo>
                  <a:lnTo>
                    <a:pt x="2639603" y="0"/>
                  </a:lnTo>
                  <a:lnTo>
                    <a:pt x="2639603" y="454026"/>
                  </a:lnTo>
                  <a:lnTo>
                    <a:pt x="0" y="454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>
                  <a:solidFill>
                    <a:schemeClr val="tx1"/>
                  </a:solidFill>
                </a:rPr>
                <a:t>Conocimiento disciplinar</a:t>
              </a: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29FC2D23-A2BD-664D-8545-33416F71CEB5}"/>
                </a:ext>
              </a:extLst>
            </p:cNvPr>
            <p:cNvSpPr/>
            <p:nvPr/>
          </p:nvSpPr>
          <p:spPr>
            <a:xfrm>
              <a:off x="6469239" y="4157109"/>
              <a:ext cx="2081638" cy="454026"/>
            </a:xfrm>
            <a:custGeom>
              <a:avLst/>
              <a:gdLst>
                <a:gd name="connsiteX0" fmla="*/ 0 w 2639603"/>
                <a:gd name="connsiteY0" fmla="*/ 0 h 454026"/>
                <a:gd name="connsiteX1" fmla="*/ 2639603 w 2639603"/>
                <a:gd name="connsiteY1" fmla="*/ 0 h 454026"/>
                <a:gd name="connsiteX2" fmla="*/ 2639603 w 2639603"/>
                <a:gd name="connsiteY2" fmla="*/ 454026 h 454026"/>
                <a:gd name="connsiteX3" fmla="*/ 0 w 2639603"/>
                <a:gd name="connsiteY3" fmla="*/ 454026 h 454026"/>
                <a:gd name="connsiteX4" fmla="*/ 0 w 2639603"/>
                <a:gd name="connsiteY4" fmla="*/ 0 h 45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603" h="454026">
                  <a:moveTo>
                    <a:pt x="0" y="0"/>
                  </a:moveTo>
                  <a:lnTo>
                    <a:pt x="2639603" y="0"/>
                  </a:lnTo>
                  <a:lnTo>
                    <a:pt x="2639603" y="454026"/>
                  </a:lnTo>
                  <a:lnTo>
                    <a:pt x="0" y="454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>
                  <a:solidFill>
                    <a:schemeClr val="tx1"/>
                  </a:solidFill>
                </a:rPr>
                <a:t>Conocimiento del currículum escolar</a:t>
              </a: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14939F75-F23F-054E-8EB7-FECC38F84C72}"/>
                </a:ext>
              </a:extLst>
            </p:cNvPr>
            <p:cNvSpPr/>
            <p:nvPr/>
          </p:nvSpPr>
          <p:spPr>
            <a:xfrm>
              <a:off x="6455300" y="3517007"/>
              <a:ext cx="2081639" cy="454026"/>
            </a:xfrm>
            <a:custGeom>
              <a:avLst/>
              <a:gdLst>
                <a:gd name="connsiteX0" fmla="*/ 0 w 2639603"/>
                <a:gd name="connsiteY0" fmla="*/ 0 h 454026"/>
                <a:gd name="connsiteX1" fmla="*/ 2639603 w 2639603"/>
                <a:gd name="connsiteY1" fmla="*/ 0 h 454026"/>
                <a:gd name="connsiteX2" fmla="*/ 2639603 w 2639603"/>
                <a:gd name="connsiteY2" fmla="*/ 454026 h 454026"/>
                <a:gd name="connsiteX3" fmla="*/ 0 w 2639603"/>
                <a:gd name="connsiteY3" fmla="*/ 454026 h 454026"/>
                <a:gd name="connsiteX4" fmla="*/ 0 w 2639603"/>
                <a:gd name="connsiteY4" fmla="*/ 0 h 45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603" h="454026">
                  <a:moveTo>
                    <a:pt x="0" y="0"/>
                  </a:moveTo>
                  <a:lnTo>
                    <a:pt x="2639603" y="0"/>
                  </a:lnTo>
                  <a:lnTo>
                    <a:pt x="2639603" y="454026"/>
                  </a:lnTo>
                  <a:lnTo>
                    <a:pt x="0" y="454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>
                  <a:solidFill>
                    <a:schemeClr val="tx1"/>
                  </a:solidFill>
                </a:rPr>
                <a:t>Conocimiento didáctico</a:t>
              </a:r>
            </a:p>
          </p:txBody>
        </p:sp>
      </p:grpSp>
      <p:sp>
        <p:nvSpPr>
          <p:cNvPr id="48" name="Forma libre 47">
            <a:extLst>
              <a:ext uri="{FF2B5EF4-FFF2-40B4-BE49-F238E27FC236}">
                <a16:creationId xmlns:a16="http://schemas.microsoft.com/office/drawing/2014/main" id="{4AF9833B-F7A1-0844-A09C-2545EA1F86F8}"/>
              </a:ext>
            </a:extLst>
          </p:cNvPr>
          <p:cNvSpPr/>
          <p:nvPr/>
        </p:nvSpPr>
        <p:spPr>
          <a:xfrm>
            <a:off x="4137757" y="5492317"/>
            <a:ext cx="2106451" cy="824507"/>
          </a:xfrm>
          <a:custGeom>
            <a:avLst/>
            <a:gdLst>
              <a:gd name="connsiteX0" fmla="*/ 0 w 1969014"/>
              <a:gd name="connsiteY0" fmla="*/ 0 h 824506"/>
              <a:gd name="connsiteX1" fmla="*/ 1969014 w 1969014"/>
              <a:gd name="connsiteY1" fmla="*/ 0 h 824506"/>
              <a:gd name="connsiteX2" fmla="*/ 1969014 w 1969014"/>
              <a:gd name="connsiteY2" fmla="*/ 824506 h 824506"/>
              <a:gd name="connsiteX3" fmla="*/ 0 w 1969014"/>
              <a:gd name="connsiteY3" fmla="*/ 824506 h 824506"/>
              <a:gd name="connsiteX4" fmla="*/ 0 w 1969014"/>
              <a:gd name="connsiteY4" fmla="*/ 0 h 8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24506">
                <a:moveTo>
                  <a:pt x="0" y="0"/>
                </a:moveTo>
                <a:lnTo>
                  <a:pt x="1969014" y="0"/>
                </a:lnTo>
                <a:lnTo>
                  <a:pt x="1969014" y="824506"/>
                </a:lnTo>
                <a:lnTo>
                  <a:pt x="0" y="8245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Estándar 3: Planificación  de la enseñanza</a:t>
            </a:r>
          </a:p>
        </p:txBody>
      </p:sp>
      <p:sp>
        <p:nvSpPr>
          <p:cNvPr id="49" name="Forma libre 48">
            <a:extLst>
              <a:ext uri="{FF2B5EF4-FFF2-40B4-BE49-F238E27FC236}">
                <a16:creationId xmlns:a16="http://schemas.microsoft.com/office/drawing/2014/main" id="{32E04F86-ABB2-0648-92FF-255BA1B90EE4}"/>
              </a:ext>
            </a:extLst>
          </p:cNvPr>
          <p:cNvSpPr/>
          <p:nvPr/>
        </p:nvSpPr>
        <p:spPr>
          <a:xfrm>
            <a:off x="6456091" y="4995259"/>
            <a:ext cx="2107936" cy="504000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b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>
                <a:solidFill>
                  <a:schemeClr val="tx1"/>
                </a:solidFill>
              </a:rPr>
              <a:t>Definición de objetivos de aprendizaje</a:t>
            </a:r>
          </a:p>
        </p:txBody>
      </p:sp>
      <p:sp>
        <p:nvSpPr>
          <p:cNvPr id="50" name="Forma libre 49">
            <a:extLst>
              <a:ext uri="{FF2B5EF4-FFF2-40B4-BE49-F238E27FC236}">
                <a16:creationId xmlns:a16="http://schemas.microsoft.com/office/drawing/2014/main" id="{77183FD3-B5D3-3141-8581-AA02E2D96B5E}"/>
              </a:ext>
            </a:extLst>
          </p:cNvPr>
          <p:cNvSpPr/>
          <p:nvPr/>
        </p:nvSpPr>
        <p:spPr>
          <a:xfrm>
            <a:off x="6456091" y="5655699"/>
            <a:ext cx="2118748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>
                <a:solidFill>
                  <a:schemeClr val="tx1"/>
                </a:solidFill>
              </a:rPr>
              <a:t>Diseño de experiencias de aprendizaje</a:t>
            </a:r>
          </a:p>
        </p:txBody>
      </p:sp>
      <p:sp>
        <p:nvSpPr>
          <p:cNvPr id="51" name="Forma libre 50">
            <a:extLst>
              <a:ext uri="{FF2B5EF4-FFF2-40B4-BE49-F238E27FC236}">
                <a16:creationId xmlns:a16="http://schemas.microsoft.com/office/drawing/2014/main" id="{930042DA-B214-0544-985E-8D320361669E}"/>
              </a:ext>
            </a:extLst>
          </p:cNvPr>
          <p:cNvSpPr/>
          <p:nvPr/>
        </p:nvSpPr>
        <p:spPr>
          <a:xfrm>
            <a:off x="6469241" y="6229652"/>
            <a:ext cx="2092449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b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>
                <a:solidFill>
                  <a:schemeClr val="tx1"/>
                </a:solidFill>
              </a:rPr>
              <a:t>Organización de la enseñanza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703F56CF-8686-7145-B7BB-AEA6AC8CF3A8}"/>
              </a:ext>
            </a:extLst>
          </p:cNvPr>
          <p:cNvSpPr/>
          <p:nvPr/>
        </p:nvSpPr>
        <p:spPr>
          <a:xfrm>
            <a:off x="8508254" y="394537"/>
            <a:ext cx="3572591" cy="2465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US" sz="1333" i="1" dirty="0">
              <a:solidFill>
                <a:schemeClr val="tx1"/>
              </a:solidFill>
            </a:endParaRPr>
          </a:p>
          <a:p>
            <a:pPr marL="95248" indent="-95248" algn="just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Teorías del aprendizaje </a:t>
            </a:r>
          </a:p>
          <a:p>
            <a:pPr marL="95248" indent="-95248" algn="just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Teorías de la motivación </a:t>
            </a:r>
          </a:p>
          <a:p>
            <a:pPr marL="95248" indent="-95248" algn="just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Necesidades educativas específicas y las barreras del aprendizaje</a:t>
            </a:r>
          </a:p>
          <a:p>
            <a:pPr marL="95248" indent="-95248" algn="just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Etapas del desarrollo para el aprendizaje y desarrollo integral</a:t>
            </a:r>
          </a:p>
          <a:p>
            <a:pPr marL="95248" indent="-95248" algn="just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Características individuales y niveles de desarrollo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2F3AF6B2-828A-6A46-B301-C46DDC51CACE}"/>
              </a:ext>
            </a:extLst>
          </p:cNvPr>
          <p:cNvSpPr/>
          <p:nvPr/>
        </p:nvSpPr>
        <p:spPr>
          <a:xfrm>
            <a:off x="8600319" y="2944307"/>
            <a:ext cx="3480527" cy="1760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Principios, conocimientos y herramientas de investigación de la disciplina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Conexiones con otras disciplinas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Estrategias y recursos/objetivos y conocimientos de los estudiantes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Herramientas digitales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Currículum escolar, progresión, recursos y documentos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7D4AD6F-0633-E744-8B08-AAAB5CB6DA53}"/>
              </a:ext>
            </a:extLst>
          </p:cNvPr>
          <p:cNvSpPr/>
          <p:nvPr/>
        </p:nvSpPr>
        <p:spPr>
          <a:xfrm>
            <a:off x="8600319" y="4788567"/>
            <a:ext cx="3480527" cy="194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Objetivos disciplinares, transversales y relación con objetivos de otras áreas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Conocimientos previos, estrategias didácticas y diseño de experiencias de aprendizaje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Enfoque de género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Coherencia, progresión y secuenciación de experiencias de aprendizaje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A3C84699-AD75-E141-B7FA-91C054DF337E}"/>
              </a:ext>
            </a:extLst>
          </p:cNvPr>
          <p:cNvGrpSpPr/>
          <p:nvPr/>
        </p:nvGrpSpPr>
        <p:grpSpPr>
          <a:xfrm>
            <a:off x="4137757" y="889901"/>
            <a:ext cx="4387236" cy="1341611"/>
            <a:chOff x="4144336" y="760550"/>
            <a:chExt cx="4387236" cy="1341610"/>
          </a:xfrm>
          <a:solidFill>
            <a:schemeClr val="bg1">
              <a:lumMod val="85000"/>
            </a:schemeClr>
          </a:solidFill>
        </p:grpSpPr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71A9F23-7735-0F45-B5E8-59B1320FB121}"/>
                </a:ext>
              </a:extLst>
            </p:cNvPr>
            <p:cNvSpPr/>
            <p:nvPr/>
          </p:nvSpPr>
          <p:spPr>
            <a:xfrm>
              <a:off x="4144336" y="980373"/>
              <a:ext cx="2124000" cy="868379"/>
            </a:xfrm>
            <a:custGeom>
              <a:avLst/>
              <a:gdLst>
                <a:gd name="connsiteX0" fmla="*/ 0 w 1969014"/>
                <a:gd name="connsiteY0" fmla="*/ 0 h 868379"/>
                <a:gd name="connsiteX1" fmla="*/ 1969014 w 1969014"/>
                <a:gd name="connsiteY1" fmla="*/ 0 h 868379"/>
                <a:gd name="connsiteX2" fmla="*/ 1969014 w 1969014"/>
                <a:gd name="connsiteY2" fmla="*/ 868379 h 868379"/>
                <a:gd name="connsiteX3" fmla="*/ 0 w 1969014"/>
                <a:gd name="connsiteY3" fmla="*/ 868379 h 868379"/>
                <a:gd name="connsiteX4" fmla="*/ 0 w 1969014"/>
                <a:gd name="connsiteY4" fmla="*/ 0 h 86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014" h="868379">
                  <a:moveTo>
                    <a:pt x="0" y="0"/>
                  </a:moveTo>
                  <a:lnTo>
                    <a:pt x="1969014" y="0"/>
                  </a:lnTo>
                  <a:lnTo>
                    <a:pt x="1969014" y="868379"/>
                  </a:lnTo>
                  <a:lnTo>
                    <a:pt x="0" y="86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Estándar 1:  Aprendizaje y desarrollo del estudiante</a:t>
              </a: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D6D84E23-5FD7-7143-8280-6E3D2DEBD238}"/>
                </a:ext>
              </a:extLst>
            </p:cNvPr>
            <p:cNvSpPr/>
            <p:nvPr/>
          </p:nvSpPr>
          <p:spPr>
            <a:xfrm>
              <a:off x="6471288" y="760550"/>
              <a:ext cx="2043546" cy="454026"/>
            </a:xfrm>
            <a:custGeom>
              <a:avLst/>
              <a:gdLst>
                <a:gd name="connsiteX0" fmla="*/ 0 w 2601316"/>
                <a:gd name="connsiteY0" fmla="*/ 0 h 454026"/>
                <a:gd name="connsiteX1" fmla="*/ 2601316 w 2601316"/>
                <a:gd name="connsiteY1" fmla="*/ 0 h 454026"/>
                <a:gd name="connsiteX2" fmla="*/ 2601316 w 2601316"/>
                <a:gd name="connsiteY2" fmla="*/ 454026 h 454026"/>
                <a:gd name="connsiteX3" fmla="*/ 0 w 2601316"/>
                <a:gd name="connsiteY3" fmla="*/ 454026 h 454026"/>
                <a:gd name="connsiteX4" fmla="*/ 0 w 2601316"/>
                <a:gd name="connsiteY4" fmla="*/ 0 h 45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316" h="454026">
                  <a:moveTo>
                    <a:pt x="0" y="0"/>
                  </a:moveTo>
                  <a:lnTo>
                    <a:pt x="2601316" y="0"/>
                  </a:lnTo>
                  <a:lnTo>
                    <a:pt x="2601316" y="454026"/>
                  </a:lnTo>
                  <a:lnTo>
                    <a:pt x="0" y="4540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67">
                  <a:solidFill>
                    <a:schemeClr val="tx1"/>
                  </a:solidFill>
                </a:rPr>
                <a:t>Principios del aprendizaje</a:t>
              </a: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1940D72D-127E-954F-BB95-2C989F9DEF88}"/>
                </a:ext>
              </a:extLst>
            </p:cNvPr>
            <p:cNvSpPr/>
            <p:nvPr/>
          </p:nvSpPr>
          <p:spPr>
            <a:xfrm>
              <a:off x="6449934" y="1648134"/>
              <a:ext cx="2081638" cy="454026"/>
            </a:xfrm>
            <a:custGeom>
              <a:avLst/>
              <a:gdLst>
                <a:gd name="connsiteX0" fmla="*/ 0 w 2639409"/>
                <a:gd name="connsiteY0" fmla="*/ 0 h 454026"/>
                <a:gd name="connsiteX1" fmla="*/ 2639409 w 2639409"/>
                <a:gd name="connsiteY1" fmla="*/ 0 h 454026"/>
                <a:gd name="connsiteX2" fmla="*/ 2639409 w 2639409"/>
                <a:gd name="connsiteY2" fmla="*/ 454026 h 454026"/>
                <a:gd name="connsiteX3" fmla="*/ 0 w 2639409"/>
                <a:gd name="connsiteY3" fmla="*/ 454026 h 454026"/>
                <a:gd name="connsiteX4" fmla="*/ 0 w 2639409"/>
                <a:gd name="connsiteY4" fmla="*/ 0 h 45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409" h="454026">
                  <a:moveTo>
                    <a:pt x="0" y="0"/>
                  </a:moveTo>
                  <a:lnTo>
                    <a:pt x="2639409" y="0"/>
                  </a:lnTo>
                  <a:lnTo>
                    <a:pt x="2639409" y="454026"/>
                  </a:lnTo>
                  <a:lnTo>
                    <a:pt x="0" y="4540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67">
                  <a:solidFill>
                    <a:schemeClr val="tx1"/>
                  </a:solidFill>
                </a:rPr>
                <a:t>Principios del</a:t>
              </a:r>
            </a:p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67">
                  <a:solidFill>
                    <a:schemeClr val="tx1"/>
                  </a:solidFill>
                </a:rPr>
                <a:t> desarrollo</a:t>
              </a:r>
            </a:p>
          </p:txBody>
        </p:sp>
        <p:cxnSp>
          <p:nvCxnSpPr>
            <p:cNvPr id="59" name="Conector: angular 3">
              <a:extLst>
                <a:ext uri="{FF2B5EF4-FFF2-40B4-BE49-F238E27FC236}">
                  <a16:creationId xmlns:a16="http://schemas.microsoft.com/office/drawing/2014/main" id="{EEE1722A-49D7-E841-BFB0-67EF026B02B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83513" y="1266677"/>
              <a:ext cx="647791" cy="75184"/>
            </a:xfrm>
            <a:prstGeom prst="bentConnector3">
              <a:avLst>
                <a:gd name="adj1" fmla="val 9992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: angular 43">
              <a:extLst>
                <a:ext uri="{FF2B5EF4-FFF2-40B4-BE49-F238E27FC236}">
                  <a16:creationId xmlns:a16="http://schemas.microsoft.com/office/drawing/2014/main" id="{EBEBC004-390F-E644-B81D-5F244CF1E80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099446" y="1552128"/>
              <a:ext cx="615929" cy="75183"/>
            </a:xfrm>
            <a:prstGeom prst="bentConnector3">
              <a:avLst>
                <a:gd name="adj1" fmla="val -69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98F17DD3-53EB-7442-BB69-C75D495B93D0}"/>
                </a:ext>
              </a:extLst>
            </p:cNvPr>
            <p:cNvCxnSpPr>
              <a:cxnSpLocks/>
            </p:cNvCxnSpPr>
            <p:nvPr/>
          </p:nvCxnSpPr>
          <p:spPr>
            <a:xfrm>
              <a:off x="6262124" y="1446422"/>
              <a:ext cx="1076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ector: angular 77">
            <a:extLst>
              <a:ext uri="{FF2B5EF4-FFF2-40B4-BE49-F238E27FC236}">
                <a16:creationId xmlns:a16="http://schemas.microsoft.com/office/drawing/2014/main" id="{4111D74E-EA4D-1E4B-9CB0-EBE1FE8B3B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90150" y="5463847"/>
            <a:ext cx="647791" cy="75184"/>
          </a:xfrm>
          <a:prstGeom prst="bentConnector3">
            <a:avLst>
              <a:gd name="adj1" fmla="val 999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angular 78">
            <a:extLst>
              <a:ext uri="{FF2B5EF4-FFF2-40B4-BE49-F238E27FC236}">
                <a16:creationId xmlns:a16="http://schemas.microsoft.com/office/drawing/2014/main" id="{C1A47768-0028-D542-8484-355B9EA7DE2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16163" y="5939221"/>
            <a:ext cx="986511" cy="65923"/>
          </a:xfrm>
          <a:prstGeom prst="bentConnector3">
            <a:avLst>
              <a:gd name="adj1" fmla="val -8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280B05F8-7479-D24B-BFEC-49A468A471A5}"/>
              </a:ext>
            </a:extLst>
          </p:cNvPr>
          <p:cNvCxnSpPr>
            <a:cxnSpLocks/>
          </p:cNvCxnSpPr>
          <p:nvPr/>
        </p:nvCxnSpPr>
        <p:spPr>
          <a:xfrm>
            <a:off x="6286025" y="3752047"/>
            <a:ext cx="107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: angular 77">
            <a:extLst>
              <a:ext uri="{FF2B5EF4-FFF2-40B4-BE49-F238E27FC236}">
                <a16:creationId xmlns:a16="http://schemas.microsoft.com/office/drawing/2014/main" id="{5D348332-DF23-1F45-91F7-E7E090D976B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08021" y="3360353"/>
            <a:ext cx="647791" cy="75184"/>
          </a:xfrm>
          <a:prstGeom prst="bentConnector3">
            <a:avLst>
              <a:gd name="adj1" fmla="val 999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angular 43">
            <a:extLst>
              <a:ext uri="{FF2B5EF4-FFF2-40B4-BE49-F238E27FC236}">
                <a16:creationId xmlns:a16="http://schemas.microsoft.com/office/drawing/2014/main" id="{32180360-7C21-2140-97C9-9F3E7D52B4AD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23684" y="4005530"/>
            <a:ext cx="615929" cy="75183"/>
          </a:xfrm>
          <a:prstGeom prst="bentConnector3">
            <a:avLst>
              <a:gd name="adj1" fmla="val -6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9287CAE-15B1-DD49-818D-3169F2ED89A5}"/>
              </a:ext>
            </a:extLst>
          </p:cNvPr>
          <p:cNvSpPr txBox="1"/>
          <p:nvPr/>
        </p:nvSpPr>
        <p:spPr>
          <a:xfrm>
            <a:off x="4144337" y="346870"/>
            <a:ext cx="758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Estándar                 /                Focos                    /         Principales expectativas   </a:t>
            </a:r>
          </a:p>
        </p:txBody>
      </p:sp>
    </p:spTree>
    <p:extLst>
      <p:ext uri="{BB962C8B-B14F-4D97-AF65-F5344CB8AC3E}">
        <p14:creationId xmlns:p14="http://schemas.microsoft.com/office/powerpoint/2010/main" val="13180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8A091-9D9B-F947-9F4C-C3FC0895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7"/>
            <a:ext cx="3201367" cy="3387497"/>
          </a:xfrm>
          <a:solidFill>
            <a:srgbClr val="FF0000"/>
          </a:solidFill>
        </p:spPr>
        <p:txBody>
          <a:bodyPr anchor="b">
            <a:normAutofit/>
          </a:bodyPr>
          <a:lstStyle/>
          <a:p>
            <a:pPr algn="r"/>
            <a:r>
              <a:rPr lang="es-US" sz="4000" b="1" dirty="0">
                <a:solidFill>
                  <a:srgbClr val="FFFFFF"/>
                </a:solidFill>
              </a:rPr>
              <a:t>Dominio A</a:t>
            </a:r>
            <a:br>
              <a:rPr lang="es-US" sz="4000" dirty="0">
                <a:solidFill>
                  <a:srgbClr val="FFFFFF"/>
                </a:solidFill>
              </a:rPr>
            </a:br>
            <a:r>
              <a:rPr lang="es-US" sz="4000" dirty="0">
                <a:solidFill>
                  <a:srgbClr val="FFFFFF"/>
                </a:solidFill>
              </a:rPr>
              <a:t>Estándares y descriptores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088F92-6997-0B40-95E4-FE42087E5F14}"/>
              </a:ext>
            </a:extLst>
          </p:cNvPr>
          <p:cNvSpPr/>
          <p:nvPr/>
        </p:nvSpPr>
        <p:spPr>
          <a:xfrm>
            <a:off x="1600957" y="511388"/>
            <a:ext cx="10912479" cy="6219621"/>
          </a:xfrm>
          <a:prstGeom prst="rect">
            <a:avLst/>
          </a:prstGeom>
          <a:ln>
            <a:noFill/>
          </a:ln>
        </p:spPr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4862696E-D6E5-5945-B692-CD8FDCF7CEF2}"/>
              </a:ext>
            </a:extLst>
          </p:cNvPr>
          <p:cNvSpPr/>
          <p:nvPr/>
        </p:nvSpPr>
        <p:spPr>
          <a:xfrm>
            <a:off x="6367368" y="3008580"/>
            <a:ext cx="29772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97722" y="4572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orma libre 47">
            <a:extLst>
              <a:ext uri="{FF2B5EF4-FFF2-40B4-BE49-F238E27FC236}">
                <a16:creationId xmlns:a16="http://schemas.microsoft.com/office/drawing/2014/main" id="{4AF9833B-F7A1-0844-A09C-2545EA1F86F8}"/>
              </a:ext>
            </a:extLst>
          </p:cNvPr>
          <p:cNvSpPr/>
          <p:nvPr/>
        </p:nvSpPr>
        <p:spPr>
          <a:xfrm>
            <a:off x="4176525" y="3065113"/>
            <a:ext cx="2106451" cy="824507"/>
          </a:xfrm>
          <a:custGeom>
            <a:avLst/>
            <a:gdLst>
              <a:gd name="connsiteX0" fmla="*/ 0 w 1969014"/>
              <a:gd name="connsiteY0" fmla="*/ 0 h 824506"/>
              <a:gd name="connsiteX1" fmla="*/ 1969014 w 1969014"/>
              <a:gd name="connsiteY1" fmla="*/ 0 h 824506"/>
              <a:gd name="connsiteX2" fmla="*/ 1969014 w 1969014"/>
              <a:gd name="connsiteY2" fmla="*/ 824506 h 824506"/>
              <a:gd name="connsiteX3" fmla="*/ 0 w 1969014"/>
              <a:gd name="connsiteY3" fmla="*/ 824506 h 824506"/>
              <a:gd name="connsiteX4" fmla="*/ 0 w 1969014"/>
              <a:gd name="connsiteY4" fmla="*/ 0 h 8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24506">
                <a:moveTo>
                  <a:pt x="0" y="0"/>
                </a:moveTo>
                <a:lnTo>
                  <a:pt x="1969014" y="0"/>
                </a:lnTo>
                <a:lnTo>
                  <a:pt x="1969014" y="824506"/>
                </a:lnTo>
                <a:lnTo>
                  <a:pt x="0" y="8245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Estándar 4:  Planificación de la evaluación</a:t>
            </a:r>
          </a:p>
        </p:txBody>
      </p:sp>
      <p:sp>
        <p:nvSpPr>
          <p:cNvPr id="49" name="Forma libre 48">
            <a:extLst>
              <a:ext uri="{FF2B5EF4-FFF2-40B4-BE49-F238E27FC236}">
                <a16:creationId xmlns:a16="http://schemas.microsoft.com/office/drawing/2014/main" id="{32E04F86-ABB2-0648-92FF-255BA1B90EE4}"/>
              </a:ext>
            </a:extLst>
          </p:cNvPr>
          <p:cNvSpPr/>
          <p:nvPr/>
        </p:nvSpPr>
        <p:spPr>
          <a:xfrm>
            <a:off x="6348729" y="2523268"/>
            <a:ext cx="2298304" cy="82450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b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Construcción y recopilación de evidencias de aprendizaje</a:t>
            </a:r>
          </a:p>
        </p:txBody>
      </p:sp>
      <p:sp>
        <p:nvSpPr>
          <p:cNvPr id="51" name="Forma libre 50">
            <a:extLst>
              <a:ext uri="{FF2B5EF4-FFF2-40B4-BE49-F238E27FC236}">
                <a16:creationId xmlns:a16="http://schemas.microsoft.com/office/drawing/2014/main" id="{930042DA-B214-0544-985E-8D320361669E}"/>
              </a:ext>
            </a:extLst>
          </p:cNvPr>
          <p:cNvSpPr/>
          <p:nvPr/>
        </p:nvSpPr>
        <p:spPr>
          <a:xfrm>
            <a:off x="6665091" y="4079044"/>
            <a:ext cx="2072359" cy="62499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b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de evidencias de aprendizaje y retroalimentación</a:t>
            </a:r>
          </a:p>
        </p:txBody>
      </p:sp>
      <p:cxnSp>
        <p:nvCxnSpPr>
          <p:cNvPr id="62" name="Conector: angular 77">
            <a:extLst>
              <a:ext uri="{FF2B5EF4-FFF2-40B4-BE49-F238E27FC236}">
                <a16:creationId xmlns:a16="http://schemas.microsoft.com/office/drawing/2014/main" id="{4111D74E-EA4D-1E4B-9CB0-EBE1FE8B3B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62648" y="3473001"/>
            <a:ext cx="827611" cy="3"/>
          </a:xfrm>
          <a:prstGeom prst="bentConnector3">
            <a:avLst>
              <a:gd name="adj1" fmla="val 514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angular 78">
            <a:extLst>
              <a:ext uri="{FF2B5EF4-FFF2-40B4-BE49-F238E27FC236}">
                <a16:creationId xmlns:a16="http://schemas.microsoft.com/office/drawing/2014/main" id="{C1A47768-0028-D542-8484-355B9EA7DE2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16163" y="3890965"/>
            <a:ext cx="986511" cy="65923"/>
          </a:xfrm>
          <a:prstGeom prst="bentConnector3">
            <a:avLst>
              <a:gd name="adj1" fmla="val -8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280B05F8-7479-D24B-BFEC-49A468A471A5}"/>
              </a:ext>
            </a:extLst>
          </p:cNvPr>
          <p:cNvCxnSpPr>
            <a:cxnSpLocks/>
          </p:cNvCxnSpPr>
          <p:nvPr/>
        </p:nvCxnSpPr>
        <p:spPr>
          <a:xfrm>
            <a:off x="6286025" y="3630127"/>
            <a:ext cx="107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A600A07-DC9F-DF44-8DC2-BD632DDB2917}"/>
              </a:ext>
            </a:extLst>
          </p:cNvPr>
          <p:cNvSpPr/>
          <p:nvPr/>
        </p:nvSpPr>
        <p:spPr>
          <a:xfrm>
            <a:off x="6466380" y="4387395"/>
            <a:ext cx="29772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97722" y="4572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3DCAD55-2C3E-B141-8A58-BC27ED8A8861}"/>
              </a:ext>
            </a:extLst>
          </p:cNvPr>
          <p:cNvSpPr/>
          <p:nvPr/>
        </p:nvSpPr>
        <p:spPr>
          <a:xfrm>
            <a:off x="8890135" y="2470707"/>
            <a:ext cx="2808008" cy="2896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 algn="just" defTabSz="914377">
              <a:buFont typeface="Arial" panose="020B0604020202020204" pitchFamily="34" charset="0"/>
              <a:buChar char="•"/>
              <a:defRPr/>
            </a:pPr>
            <a:r>
              <a:rPr lang="es-US" sz="1600" i="1" dirty="0">
                <a:solidFill>
                  <a:prstClr val="black"/>
                </a:solidFill>
                <a:latin typeface="Calibri" panose="020F0502020204030204"/>
              </a:rPr>
              <a:t>Brechas entre aprendizajes efectivos y logrados</a:t>
            </a:r>
          </a:p>
          <a:p>
            <a:pPr marL="285744" indent="-285744" algn="just" defTabSz="914377">
              <a:buFont typeface="Arial" panose="020B0604020202020204" pitchFamily="34" charset="0"/>
              <a:buChar char="•"/>
              <a:defRPr/>
            </a:pPr>
            <a:r>
              <a:rPr lang="es-US" sz="1600" i="1" dirty="0">
                <a:solidFill>
                  <a:prstClr val="black"/>
                </a:solidFill>
                <a:latin typeface="Calibri" panose="020F0502020204030204"/>
              </a:rPr>
              <a:t>Retroalimentación como fuente de reflexión y autorregulación</a:t>
            </a:r>
          </a:p>
          <a:p>
            <a:pPr marL="285744" indent="-285744" algn="just" defTabSz="914377">
              <a:buFont typeface="Arial" panose="020B0604020202020204" pitchFamily="34" charset="0"/>
              <a:buChar char="•"/>
              <a:defRPr/>
            </a:pPr>
            <a:r>
              <a:rPr lang="es-US" sz="1600" i="1" dirty="0">
                <a:solidFill>
                  <a:prstClr val="black"/>
                </a:solidFill>
                <a:latin typeface="Calibri" panose="020F0502020204030204"/>
              </a:rPr>
              <a:t>Dimensión ética y corrección de sesgos e inequidades</a:t>
            </a:r>
          </a:p>
          <a:p>
            <a:pPr marL="285744" indent="-285744" algn="just" defTabSz="914377">
              <a:buFont typeface="Arial" panose="020B0604020202020204" pitchFamily="34" charset="0"/>
              <a:buChar char="•"/>
              <a:defRPr/>
            </a:pPr>
            <a:r>
              <a:rPr lang="es-US" sz="1600" i="1" dirty="0">
                <a:solidFill>
                  <a:prstClr val="black"/>
                </a:solidFill>
                <a:latin typeface="Calibri" panose="020F0502020204030204"/>
              </a:rPr>
              <a:t>Precisión técnica al evaluar y calificar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FAA690D-FE9A-CA4B-946B-B0E9A6FBF3BB}"/>
              </a:ext>
            </a:extLst>
          </p:cNvPr>
          <p:cNvSpPr txBox="1"/>
          <p:nvPr/>
        </p:nvSpPr>
        <p:spPr>
          <a:xfrm>
            <a:off x="4319747" y="1852195"/>
            <a:ext cx="731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Estándar                 /                Focos                    /         Principales expectativas   </a:t>
            </a:r>
          </a:p>
        </p:txBody>
      </p:sp>
    </p:spTree>
    <p:extLst>
      <p:ext uri="{BB962C8B-B14F-4D97-AF65-F5344CB8AC3E}">
        <p14:creationId xmlns:p14="http://schemas.microsoft.com/office/powerpoint/2010/main" val="14100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83" y="532432"/>
            <a:ext cx="10814068" cy="80571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s-US" sz="2400" b="1" dirty="0">
                <a:solidFill>
                  <a:srgbClr val="FFFFFF"/>
                </a:solidFill>
              </a:rPr>
              <a:t>Fundamentos Dominio A</a:t>
            </a:r>
            <a:br>
              <a:rPr lang="es-US" sz="2400" dirty="0">
                <a:solidFill>
                  <a:srgbClr val="FFFFFF"/>
                </a:solidFill>
              </a:rPr>
            </a:br>
            <a:r>
              <a:rPr lang="es-ES" sz="2400" dirty="0">
                <a:solidFill>
                  <a:srgbClr val="FFFFFF"/>
                </a:solidFill>
              </a:rPr>
              <a:t>Preparación del proceso de enseñanza y aprendizaje</a:t>
            </a:r>
            <a:endParaRPr lang="es-US" sz="2400" dirty="0">
              <a:solidFill>
                <a:srgbClr val="FFFFFF"/>
              </a:solidFill>
            </a:endParaRP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6E5AF7D9-C832-DE4D-9CB2-850993BA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63" y="1328208"/>
            <a:ext cx="10397488" cy="5529792"/>
          </a:xfrm>
        </p:spPr>
        <p:txBody>
          <a:bodyPr anchor="t">
            <a:noAutofit/>
          </a:bodyPr>
          <a:lstStyle/>
          <a:p>
            <a:pPr algn="just"/>
            <a:r>
              <a:rPr lang="es-US" sz="1800" dirty="0"/>
              <a:t>Preparación de la enseñanza como actividad cognitivamente desafiante para comprender, formular hipótesis, anticipar y hacer el conocimiento accesible al estudiantado. </a:t>
            </a:r>
          </a:p>
          <a:p>
            <a:pPr lvl="1" algn="just"/>
            <a:r>
              <a:rPr lang="es-ES" sz="1800" dirty="0"/>
              <a:t>Enseñanza descansa: a)  la profundidad, calidad y flexibilidad del conocimiento del contenido y b) el conocimiento pedagógico del contenido (estudiantes, recursos y materiales, estrategias didácticas y los fines</a:t>
            </a:r>
            <a:endParaRPr lang="es-US" sz="1800" dirty="0"/>
          </a:p>
          <a:p>
            <a:pPr algn="just"/>
            <a:r>
              <a:rPr lang="es-US" sz="1800" dirty="0"/>
              <a:t>Aprendizaje constructivista y carácter situado del conocimiento </a:t>
            </a:r>
          </a:p>
          <a:p>
            <a:pPr lvl="1" algn="just"/>
            <a:r>
              <a:rPr lang="es-US" sz="1800" dirty="0"/>
              <a:t>Aprender significa </a:t>
            </a:r>
            <a:r>
              <a:rPr lang="es-ES" sz="1800" dirty="0"/>
              <a:t>elaborar una representación personal del objeto de aprendizaje, usar el conocimiento para resolver problemas y adquirir nuevos conocimientos </a:t>
            </a:r>
          </a:p>
          <a:p>
            <a:pPr lvl="1" algn="just"/>
            <a:r>
              <a:rPr lang="es-US" sz="1800" dirty="0"/>
              <a:t>Experiencias de aprendizaje significativas, ajustadas, pertinentes y desafiantes para el logro de objetivos</a:t>
            </a:r>
            <a:endParaRPr lang="es-ES" sz="1800" dirty="0"/>
          </a:p>
          <a:p>
            <a:pPr algn="just"/>
            <a:r>
              <a:rPr lang="es-US" sz="1800" dirty="0"/>
              <a:t>Comprensión de áreas del desarrollo humano, interacción entre ellas</a:t>
            </a:r>
          </a:p>
          <a:p>
            <a:pPr lvl="1" algn="just"/>
            <a:r>
              <a:rPr lang="es-US" sz="1800" dirty="0"/>
              <a:t>Comprensión de diferencias individuales sociales y culturales para el diseño y el avance progresivo.</a:t>
            </a:r>
          </a:p>
          <a:p>
            <a:pPr algn="just"/>
            <a:r>
              <a:rPr lang="es-US" sz="1800" dirty="0"/>
              <a:t>Motivación que pone el énfasis en ‘la agencia del estudiante’, capacidad de influir positivamente en ellos y su entorno. Requiere ofrecer múltiples oportunidades de aprendizaje para desarrollar la motivación, el compromiso académico y el desarrollo de habilidades metacognitivas.</a:t>
            </a:r>
          </a:p>
          <a:p>
            <a:pPr algn="just"/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7708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276CE2-6597-1F41-948F-529972BA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86" y="194310"/>
            <a:ext cx="5368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83" y="532432"/>
            <a:ext cx="10814068" cy="80571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s-US" sz="2400" b="1" dirty="0">
                <a:solidFill>
                  <a:srgbClr val="FFFFFF"/>
                </a:solidFill>
              </a:rPr>
              <a:t>Fundamentos Dominio A</a:t>
            </a:r>
            <a:br>
              <a:rPr lang="es-US" sz="2400" dirty="0">
                <a:solidFill>
                  <a:srgbClr val="FFFFFF"/>
                </a:solidFill>
              </a:rPr>
            </a:br>
            <a:r>
              <a:rPr lang="es-ES" sz="2400" dirty="0">
                <a:solidFill>
                  <a:srgbClr val="FFFFFF"/>
                </a:solidFill>
              </a:rPr>
              <a:t>Preparación del proceso de enseñanza y aprendizaje</a:t>
            </a:r>
            <a:endParaRPr lang="es-US" sz="2400" dirty="0">
              <a:solidFill>
                <a:srgbClr val="FFFFFF"/>
              </a:solidFill>
            </a:endParaRP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6E5AF7D9-C832-DE4D-9CB2-850993BA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83" y="1328208"/>
            <a:ext cx="10814068" cy="5529792"/>
          </a:xfrm>
        </p:spPr>
        <p:txBody>
          <a:bodyPr anchor="t">
            <a:noAutofit/>
          </a:bodyPr>
          <a:lstStyle/>
          <a:p>
            <a:pPr marL="186262" indent="0">
              <a:buNone/>
            </a:pPr>
            <a:r>
              <a:rPr lang="es-ES" sz="2400" dirty="0"/>
              <a:t>Diseño de actividades evaluativas </a:t>
            </a:r>
          </a:p>
          <a:p>
            <a:pPr lvl="1"/>
            <a:r>
              <a:rPr lang="es-ES" dirty="0"/>
              <a:t>para el monitoreo y acompañamiento del aprendizaje, la entrega de evidencias para la toma de decisiones pertinentes con respecto a la enseñanza. Utiliza estas evidencias para retroalimentar a sus estudiantes, propiciando que se motiven por seguir aprendiendo.</a:t>
            </a:r>
          </a:p>
          <a:p>
            <a:pPr lvl="1"/>
            <a:r>
              <a:rPr lang="es-ES" dirty="0"/>
              <a:t> modalidades e instrumentos diversos, congruentes con las metas y las actividades de aprendizaje; estrategias y procedimientos de evaluación </a:t>
            </a:r>
            <a:r>
              <a:rPr lang="es-CL"/>
              <a:t>diversificados según las necesidades del estudiantado</a:t>
            </a:r>
          </a:p>
          <a:p>
            <a:pPr lvl="1"/>
            <a:r>
              <a:rPr lang="es-CL"/>
              <a:t>definición de criterios de buen desempeño, para determinar en qué medida se están logrando los objetivos. Análisis e interpretación de los resultados de las evaluaciones con rigor y libre de sesgos para informar adecuadamente la toma de decisiones. Ciclos de retroalimentación y evaluación formativa en los procesos de aprendizaje</a:t>
            </a:r>
            <a:r>
              <a:rPr lang="es-CL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4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8A091-9D9B-F947-9F4C-C3FC0895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7"/>
            <a:ext cx="3201367" cy="3387497"/>
          </a:xfrm>
          <a:solidFill>
            <a:schemeClr val="accent6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US" sz="4000" b="1" dirty="0">
                <a:solidFill>
                  <a:srgbClr val="FFFFFF"/>
                </a:solidFill>
              </a:rPr>
              <a:t>Dominio B</a:t>
            </a:r>
            <a:br>
              <a:rPr lang="es-US" sz="4000" dirty="0">
                <a:solidFill>
                  <a:srgbClr val="FFFFFF"/>
                </a:solidFill>
              </a:rPr>
            </a:br>
            <a:r>
              <a:rPr lang="es-US" sz="2800" dirty="0">
                <a:solidFill>
                  <a:srgbClr val="FFFFFF"/>
                </a:solidFill>
              </a:rPr>
              <a:t>Estándares y descriptores</a:t>
            </a:r>
            <a:endParaRPr lang="es-US" sz="4000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088F92-6997-0B40-95E4-FE42087E5F14}"/>
              </a:ext>
            </a:extLst>
          </p:cNvPr>
          <p:cNvSpPr/>
          <p:nvPr/>
        </p:nvSpPr>
        <p:spPr>
          <a:xfrm>
            <a:off x="1600957" y="511388"/>
            <a:ext cx="10912479" cy="6219621"/>
          </a:xfrm>
          <a:prstGeom prst="rect">
            <a:avLst/>
          </a:prstGeom>
          <a:ln>
            <a:noFill/>
          </a:ln>
        </p:spPr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FB03F729-A6EE-F941-A85E-90736279E7C6}"/>
              </a:ext>
            </a:extLst>
          </p:cNvPr>
          <p:cNvSpPr/>
          <p:nvPr/>
        </p:nvSpPr>
        <p:spPr>
          <a:xfrm>
            <a:off x="6573039" y="4593589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640102"/>
                </a:lnTo>
                <a:lnTo>
                  <a:pt x="297722" y="640102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626ACEF7-7A99-5648-9016-BFC9036DC1E0}"/>
              </a:ext>
            </a:extLst>
          </p:cNvPr>
          <p:cNvSpPr/>
          <p:nvPr/>
        </p:nvSpPr>
        <p:spPr>
          <a:xfrm>
            <a:off x="6573039" y="3953486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640102"/>
                </a:moveTo>
                <a:lnTo>
                  <a:pt x="148861" y="640102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C6A635C1-39EF-584A-8DA0-66D86B24A5C6}"/>
              </a:ext>
            </a:extLst>
          </p:cNvPr>
          <p:cNvSpPr/>
          <p:nvPr/>
        </p:nvSpPr>
        <p:spPr>
          <a:xfrm>
            <a:off x="6573039" y="1700893"/>
            <a:ext cx="297723" cy="9601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960153"/>
                </a:lnTo>
                <a:lnTo>
                  <a:pt x="297722" y="96015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615D989A-1818-8B49-A653-118A91652828}"/>
              </a:ext>
            </a:extLst>
          </p:cNvPr>
          <p:cNvSpPr/>
          <p:nvPr/>
        </p:nvSpPr>
        <p:spPr>
          <a:xfrm>
            <a:off x="6573039" y="740738"/>
            <a:ext cx="297723" cy="9601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960153"/>
                </a:moveTo>
                <a:lnTo>
                  <a:pt x="148861" y="960153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4FDBFE0B-BCCB-994C-988D-8AC1228EAAFC}"/>
              </a:ext>
            </a:extLst>
          </p:cNvPr>
          <p:cNvSpPr/>
          <p:nvPr/>
        </p:nvSpPr>
        <p:spPr>
          <a:xfrm>
            <a:off x="4198695" y="1266701"/>
            <a:ext cx="2374344" cy="868379"/>
          </a:xfrm>
          <a:custGeom>
            <a:avLst/>
            <a:gdLst>
              <a:gd name="connsiteX0" fmla="*/ 0 w 1969014"/>
              <a:gd name="connsiteY0" fmla="*/ 0 h 868379"/>
              <a:gd name="connsiteX1" fmla="*/ 1969014 w 1969014"/>
              <a:gd name="connsiteY1" fmla="*/ 0 h 868379"/>
              <a:gd name="connsiteX2" fmla="*/ 1969014 w 1969014"/>
              <a:gd name="connsiteY2" fmla="*/ 868379 h 868379"/>
              <a:gd name="connsiteX3" fmla="*/ 0 w 1969014"/>
              <a:gd name="connsiteY3" fmla="*/ 868379 h 868379"/>
              <a:gd name="connsiteX4" fmla="*/ 0 w 1969014"/>
              <a:gd name="connsiteY4" fmla="*/ 0 h 86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68379">
                <a:moveTo>
                  <a:pt x="0" y="0"/>
                </a:moveTo>
                <a:lnTo>
                  <a:pt x="1969014" y="0"/>
                </a:lnTo>
                <a:lnTo>
                  <a:pt x="1969014" y="868379"/>
                </a:lnTo>
                <a:lnTo>
                  <a:pt x="0" y="8683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>
                <a:latin typeface="Calibri" panose="020F0502020204030204" pitchFamily="34" charset="0"/>
                <a:cs typeface="Calibri" panose="020F0502020204030204" pitchFamily="34" charset="0"/>
              </a:rPr>
              <a:t>Estándar 5: </a:t>
            </a:r>
            <a:r>
              <a:rPr lang="es-CL" sz="1400" b="1">
                <a:latin typeface="Calibri" panose="020F0502020204030204" pitchFamily="34" charset="0"/>
                <a:cs typeface="Calibri" panose="020F0502020204030204" pitchFamily="34" charset="0"/>
              </a:rPr>
              <a:t>ambiente respetuoso y organizado </a:t>
            </a:r>
            <a:endParaRPr lang="es-MX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A4098587-1BB5-F045-9A2E-16F4710C1B48}"/>
              </a:ext>
            </a:extLst>
          </p:cNvPr>
          <p:cNvSpPr/>
          <p:nvPr/>
        </p:nvSpPr>
        <p:spPr>
          <a:xfrm>
            <a:off x="6867713" y="513724"/>
            <a:ext cx="2472979" cy="774915"/>
          </a:xfrm>
          <a:custGeom>
            <a:avLst/>
            <a:gdLst>
              <a:gd name="connsiteX0" fmla="*/ 0 w 2601316"/>
              <a:gd name="connsiteY0" fmla="*/ 0 h 454026"/>
              <a:gd name="connsiteX1" fmla="*/ 2601316 w 2601316"/>
              <a:gd name="connsiteY1" fmla="*/ 0 h 454026"/>
              <a:gd name="connsiteX2" fmla="*/ 2601316 w 2601316"/>
              <a:gd name="connsiteY2" fmla="*/ 454026 h 454026"/>
              <a:gd name="connsiteX3" fmla="*/ 0 w 2601316"/>
              <a:gd name="connsiteY3" fmla="*/ 454026 h 454026"/>
              <a:gd name="connsiteX4" fmla="*/ 0 w 2601316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316" h="454026">
                <a:moveTo>
                  <a:pt x="0" y="0"/>
                </a:moveTo>
                <a:lnTo>
                  <a:pt x="2601316" y="0"/>
                </a:lnTo>
                <a:lnTo>
                  <a:pt x="2601316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>
                <a:latin typeface="Calibri" panose="020F0502020204030204" pitchFamily="34" charset="0"/>
                <a:cs typeface="Calibri" panose="020F0502020204030204" pitchFamily="34" charset="0"/>
              </a:rPr>
              <a:t>Promoción de un ambiente de respeto y valoración de la diversidad</a:t>
            </a:r>
            <a:endParaRPr lang="es-CL" sz="1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id="{CD8EAB57-82CB-CE44-B68D-4C547B9048A6}"/>
              </a:ext>
            </a:extLst>
          </p:cNvPr>
          <p:cNvSpPr/>
          <p:nvPr/>
        </p:nvSpPr>
        <p:spPr>
          <a:xfrm>
            <a:off x="6867713" y="1452553"/>
            <a:ext cx="2472979" cy="564280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>
                <a:latin typeface="Calibri" panose="020F0502020204030204" pitchFamily="34" charset="0"/>
                <a:cs typeface="Calibri" panose="020F0502020204030204" pitchFamily="34" charset="0"/>
              </a:rPr>
              <a:t>Promoción de un ambiente para la buena convivencia</a:t>
            </a:r>
            <a:endParaRPr lang="es-CL" sz="1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AC92B07E-D7A5-3643-BA5B-ABF060CEC7ED}"/>
              </a:ext>
            </a:extLst>
          </p:cNvPr>
          <p:cNvSpPr/>
          <p:nvPr/>
        </p:nvSpPr>
        <p:spPr>
          <a:xfrm>
            <a:off x="6867713" y="2434031"/>
            <a:ext cx="2472979" cy="564280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>
                <a:latin typeface="Calibri" panose="020F0502020204030204" pitchFamily="34" charset="0"/>
                <a:cs typeface="Calibri" panose="020F0502020204030204" pitchFamily="34" charset="0"/>
              </a:rPr>
              <a:t>Gestión de un ambiente organizado</a:t>
            </a:r>
            <a:endParaRPr lang="es-CL" sz="1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BF37D8E4-810B-B74E-8332-22880B18CDC5}"/>
              </a:ext>
            </a:extLst>
          </p:cNvPr>
          <p:cNvSpPr/>
          <p:nvPr/>
        </p:nvSpPr>
        <p:spPr>
          <a:xfrm>
            <a:off x="4198695" y="4181335"/>
            <a:ext cx="2374344" cy="824507"/>
          </a:xfrm>
          <a:custGeom>
            <a:avLst/>
            <a:gdLst>
              <a:gd name="connsiteX0" fmla="*/ 0 w 1969014"/>
              <a:gd name="connsiteY0" fmla="*/ 0 h 824506"/>
              <a:gd name="connsiteX1" fmla="*/ 1969014 w 1969014"/>
              <a:gd name="connsiteY1" fmla="*/ 0 h 824506"/>
              <a:gd name="connsiteX2" fmla="*/ 1969014 w 1969014"/>
              <a:gd name="connsiteY2" fmla="*/ 824506 h 824506"/>
              <a:gd name="connsiteX3" fmla="*/ 0 w 1969014"/>
              <a:gd name="connsiteY3" fmla="*/ 824506 h 824506"/>
              <a:gd name="connsiteX4" fmla="*/ 0 w 1969014"/>
              <a:gd name="connsiteY4" fmla="*/ 0 h 8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24506">
                <a:moveTo>
                  <a:pt x="0" y="0"/>
                </a:moveTo>
                <a:lnTo>
                  <a:pt x="1969014" y="0"/>
                </a:lnTo>
                <a:lnTo>
                  <a:pt x="1969014" y="824506"/>
                </a:lnTo>
                <a:lnTo>
                  <a:pt x="0" y="8245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>
                <a:latin typeface="Calibri" panose="020F0502020204030204" pitchFamily="34" charset="0"/>
                <a:cs typeface="Calibri" panose="020F0502020204030204" pitchFamily="34" charset="0"/>
              </a:rPr>
              <a:t>Estándar 6: </a:t>
            </a:r>
            <a:r>
              <a:rPr lang="es-CL" sz="1400" b="1">
                <a:latin typeface="Calibri" panose="020F0502020204030204" pitchFamily="34" charset="0"/>
                <a:cs typeface="Calibri" panose="020F0502020204030204" pitchFamily="34" charset="0"/>
              </a:rPr>
              <a:t>desarrollo personal y social </a:t>
            </a:r>
            <a:endParaRPr lang="es-MX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orma libre 38">
            <a:extLst>
              <a:ext uri="{FF2B5EF4-FFF2-40B4-BE49-F238E27FC236}">
                <a16:creationId xmlns:a16="http://schemas.microsoft.com/office/drawing/2014/main" id="{687E75CE-DBFD-EC48-9C32-26B0C80F88B5}"/>
              </a:ext>
            </a:extLst>
          </p:cNvPr>
          <p:cNvSpPr/>
          <p:nvPr/>
        </p:nvSpPr>
        <p:spPr>
          <a:xfrm>
            <a:off x="6867744" y="3726473"/>
            <a:ext cx="2449499" cy="564280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>
                <a:latin typeface="Calibri" panose="020F0502020204030204" pitchFamily="34" charset="0"/>
                <a:cs typeface="Calibri" panose="020F0502020204030204" pitchFamily="34" charset="0"/>
              </a:rPr>
              <a:t>Apoyo al desarrollo socioemocional </a:t>
            </a:r>
            <a:endParaRPr lang="es-CL" sz="1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802F1D34-6360-F848-A1F8-08DBD6C7C077}"/>
              </a:ext>
            </a:extLst>
          </p:cNvPr>
          <p:cNvSpPr/>
          <p:nvPr/>
        </p:nvSpPr>
        <p:spPr>
          <a:xfrm>
            <a:off x="6867744" y="5006679"/>
            <a:ext cx="2449499" cy="564280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>
                <a:latin typeface="Calibri" panose="020F0502020204030204" pitchFamily="34" charset="0"/>
                <a:cs typeface="Calibri" panose="020F0502020204030204" pitchFamily="34" charset="0"/>
              </a:rPr>
              <a:t>Formación ciudadana </a:t>
            </a:r>
            <a:endParaRPr lang="es-CL" sz="1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F338FBC-F1B2-5F46-94D7-980880E27090}"/>
              </a:ext>
            </a:extLst>
          </p:cNvPr>
          <p:cNvSpPr/>
          <p:nvPr/>
        </p:nvSpPr>
        <p:spPr>
          <a:xfrm>
            <a:off x="9405965" y="501249"/>
            <a:ext cx="2613315" cy="2788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</a:rPr>
              <a:t>Calidad de las Interacciones con sus estudiantes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</a:rPr>
              <a:t>Aborda conductas y actitudes que son contrarias a la sana convivencia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</a:rPr>
              <a:t>Reconoce y valora la diversidad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</a:rPr>
              <a:t>Oportunidades para que los estudiantes promuevan la sana convivencia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</a:rPr>
              <a:t>Normas claras, consistentes y coherentes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</a:rPr>
              <a:t>Responsabilidades de sus estudiantes  en las actividades de aprendizaje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36A3E08-2575-7449-9071-4BE431B6D38A}"/>
              </a:ext>
            </a:extLst>
          </p:cNvPr>
          <p:cNvSpPr/>
          <p:nvPr/>
        </p:nvSpPr>
        <p:spPr>
          <a:xfrm>
            <a:off x="9460162" y="3328587"/>
            <a:ext cx="2616335" cy="3441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US" sz="1200" dirty="0">
              <a:solidFill>
                <a:schemeClr val="tx1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dirty="0">
                <a:solidFill>
                  <a:schemeClr val="tx1"/>
                </a:solidFill>
              </a:rPr>
              <a:t>Enseña a sus estudiantes competencias socioemocionales</a:t>
            </a:r>
          </a:p>
          <a:p>
            <a:pPr marL="404803" lvl="1" indent="-182558">
              <a:buFont typeface="Arial" panose="020B0604020202020204" pitchFamily="34" charset="0"/>
              <a:buChar char="•"/>
            </a:pPr>
            <a:r>
              <a:rPr lang="es-US" sz="1200" dirty="0">
                <a:solidFill>
                  <a:schemeClr val="tx1"/>
                </a:solidFill>
              </a:rPr>
              <a:t>la vida democrática y el respeto por los derechos humanos. </a:t>
            </a:r>
          </a:p>
          <a:p>
            <a:pPr marL="404803" lvl="1" indent="-182558">
              <a:buFont typeface="Arial" panose="020B0604020202020204" pitchFamily="34" charset="0"/>
              <a:buChar char="•"/>
            </a:pPr>
            <a:r>
              <a:rPr lang="es-US" sz="1200" dirty="0">
                <a:solidFill>
                  <a:schemeClr val="tx1"/>
                </a:solidFill>
              </a:rPr>
              <a:t>a participación ética, responsable, tolerante y solidaria desde un enfoque de derechos y responsabilidades y  cuidado y preservación del medio ambiente y sus recursos</a:t>
            </a:r>
          </a:p>
          <a:p>
            <a:pPr marL="404803" lvl="1" indent="-182558">
              <a:buFont typeface="Arial" panose="020B0604020202020204" pitchFamily="34" charset="0"/>
              <a:buChar char="•"/>
            </a:pPr>
            <a:r>
              <a:rPr lang="es-US" sz="1200" dirty="0">
                <a:solidFill>
                  <a:schemeClr val="tx1"/>
                </a:solidFill>
              </a:rPr>
              <a:t>la ciudadanía digital</a:t>
            </a:r>
          </a:p>
          <a:p>
            <a:pPr marL="184146" indent="-177796">
              <a:buFont typeface="Arial" panose="020B0604020202020204" pitchFamily="34" charset="0"/>
              <a:buChar char="•"/>
            </a:pPr>
            <a:r>
              <a:rPr lang="es-US" sz="1200" dirty="0">
                <a:solidFill>
                  <a:schemeClr val="tx1"/>
                </a:solidFill>
              </a:rPr>
              <a:t>Valorar diversidad y relaciones constructivas con personas de diferentes grupos </a:t>
            </a:r>
          </a:p>
          <a:p>
            <a:pPr marL="404803" lvl="1" indent="-182558">
              <a:buFont typeface="Arial" panose="020B0604020202020204" pitchFamily="34" charset="0"/>
              <a:buChar char="•"/>
            </a:pPr>
            <a:endParaRPr lang="es-US" sz="1200" dirty="0">
              <a:solidFill>
                <a:schemeClr val="tx1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s-US" sz="1100" i="1" dirty="0">
              <a:solidFill>
                <a:schemeClr val="tx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211E08A-BC8B-7D41-AE72-6ABAECE4DA07}"/>
              </a:ext>
            </a:extLst>
          </p:cNvPr>
          <p:cNvSpPr txBox="1"/>
          <p:nvPr/>
        </p:nvSpPr>
        <p:spPr>
          <a:xfrm>
            <a:off x="4875383" y="88160"/>
            <a:ext cx="731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Estándar                 /                Focos                    /        Principales expectativas   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8B87C6FC-C189-9B45-9F2A-665E3A49B165}"/>
              </a:ext>
            </a:extLst>
          </p:cNvPr>
          <p:cNvCxnSpPr>
            <a:cxnSpLocks/>
          </p:cNvCxnSpPr>
          <p:nvPr/>
        </p:nvCxnSpPr>
        <p:spPr>
          <a:xfrm>
            <a:off x="6608097" y="1686163"/>
            <a:ext cx="259617" cy="24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2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8" grpId="0" animBg="1"/>
      <p:bldP spid="39" grpId="0" animBg="1"/>
      <p:bldP spid="41" grpId="0" animBg="1"/>
      <p:bldP spid="7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9"/>
            <a:ext cx="10808204" cy="902359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US" sz="2667" b="1" dirty="0">
                <a:solidFill>
                  <a:srgbClr val="FFFFFF"/>
                </a:solidFill>
              </a:rPr>
              <a:t>Fundamentos Dominio B</a:t>
            </a:r>
            <a:br>
              <a:rPr lang="es-US" sz="2667" dirty="0">
                <a:solidFill>
                  <a:srgbClr val="FFFFFF"/>
                </a:solidFill>
              </a:rPr>
            </a:br>
            <a:r>
              <a:rPr lang="es-ES" sz="2133" dirty="0">
                <a:solidFill>
                  <a:schemeClr val="bg1"/>
                </a:solidFill>
              </a:rPr>
              <a:t>Creación de un ambiente propicio para el aprendizaje</a:t>
            </a:r>
            <a:endParaRPr lang="es-US" sz="2667" dirty="0">
              <a:solidFill>
                <a:srgbClr val="FFFFFF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AE1498A-BC32-8A42-8166-86F869C5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50" y="1328207"/>
            <a:ext cx="11656741" cy="5816007"/>
          </a:xfrm>
        </p:spPr>
        <p:txBody>
          <a:bodyPr anchor="t">
            <a:normAutofit fontScale="92500" lnSpcReduction="10000"/>
          </a:bodyPr>
          <a:lstStyle/>
          <a:p>
            <a:pPr marL="361942" indent="-237061">
              <a:lnSpc>
                <a:spcPct val="110000"/>
              </a:lnSpc>
            </a:pPr>
            <a:r>
              <a:rPr lang="es-ES_tradnl" sz="3300" dirty="0"/>
              <a:t>El clima escolar refiere a la percepción subjetiva que tienen estudiantes y docentes respecto del ambiente escolar contempla aspectos sociales, afectivos y físicos</a:t>
            </a:r>
            <a:r>
              <a:rPr lang="es-ES_tradnl" sz="6400" dirty="0"/>
              <a:t>.</a:t>
            </a:r>
            <a:endParaRPr lang="es-ES_tradnl" sz="400" dirty="0"/>
          </a:p>
          <a:p>
            <a:pPr marL="971526" lvl="2" indent="-237061"/>
            <a:r>
              <a:rPr lang="es-ES_tradnl" sz="3200" dirty="0"/>
              <a:t>En ambientes inclusivos, que valoran toda manifestación de diversidad, todos/as los/as estudiantes se sienten seguros, respetados, valorados, desafiados y apoyados.</a:t>
            </a:r>
          </a:p>
          <a:p>
            <a:pPr marL="971526" lvl="2" indent="-237061"/>
            <a:r>
              <a:rPr lang="es-ES_tradnl" sz="3200" dirty="0"/>
              <a:t>El contexto social del aula es modificable por los/as docentes y son responsables de crear un clima de cuidado y basado en relaciones de apoyo.</a:t>
            </a:r>
          </a:p>
          <a:p>
            <a:pPr marL="971526" lvl="2" indent="-237061"/>
            <a:r>
              <a:rPr lang="es-ES_tradnl" sz="3200" dirty="0"/>
              <a:t>Las competencias sociales y emocionales de los/as docentes son clave para modular una cultura de aula caracterizada por el apoyo, las relaciones respetuosas y las expectativas de buena convivencia. </a:t>
            </a:r>
          </a:p>
        </p:txBody>
      </p:sp>
    </p:spTree>
    <p:extLst>
      <p:ext uri="{BB962C8B-B14F-4D97-AF65-F5344CB8AC3E}">
        <p14:creationId xmlns:p14="http://schemas.microsoft.com/office/powerpoint/2010/main" val="3042675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9"/>
            <a:ext cx="10808204" cy="902359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US" sz="2667" b="1" dirty="0">
                <a:solidFill>
                  <a:srgbClr val="FFFFFF"/>
                </a:solidFill>
              </a:rPr>
              <a:t>Fundamentos Dominio B</a:t>
            </a:r>
            <a:br>
              <a:rPr lang="es-US" sz="2667" dirty="0">
                <a:solidFill>
                  <a:srgbClr val="FFFFFF"/>
                </a:solidFill>
              </a:rPr>
            </a:br>
            <a:r>
              <a:rPr lang="es-ES" sz="2133" dirty="0">
                <a:solidFill>
                  <a:schemeClr val="bg1"/>
                </a:solidFill>
              </a:rPr>
              <a:t>Creación de un ambiente propicio para el aprendizaje</a:t>
            </a:r>
            <a:endParaRPr lang="es-US" sz="2667" dirty="0">
              <a:solidFill>
                <a:srgbClr val="FFFFFF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AE1498A-BC32-8A42-8166-86F869C5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347" y="1328207"/>
            <a:ext cx="10808204" cy="5816007"/>
          </a:xfrm>
        </p:spPr>
        <p:txBody>
          <a:bodyPr>
            <a:normAutofit lnSpcReduction="10000"/>
          </a:bodyPr>
          <a:lstStyle/>
          <a:p>
            <a:pPr marL="361942" indent="-237061"/>
            <a:r>
              <a:rPr lang="es-ES_tradnl" dirty="0"/>
              <a:t>El compromiso de los/as estudiantes con su aprendizaje y su desarrollo socioemocional se potencia con una buena gestión del aula: </a:t>
            </a:r>
          </a:p>
          <a:p>
            <a:pPr marL="971526" lvl="2" indent="-237061"/>
            <a:r>
              <a:rPr lang="es-ES_tradnl" sz="2800" dirty="0"/>
              <a:t>clases que se desarrollan de manera organizada y fluida</a:t>
            </a:r>
          </a:p>
          <a:p>
            <a:pPr marL="971526" lvl="2" indent="-237061"/>
            <a:r>
              <a:rPr lang="es-ES_tradnl" sz="2800" dirty="0"/>
              <a:t>minimiza riesgo de conductas disruptivas, definiendo y comunicando normas, expectativas y rutinas y asegurando que se cumplan</a:t>
            </a:r>
          </a:p>
          <a:p>
            <a:pPr marL="361942" indent="-237061"/>
            <a:r>
              <a:rPr lang="es-ES_tradnl" dirty="0"/>
              <a:t>La formación ciudadana  se desarrolla a través del currículo escolar, con los docentes modelando y  generando expectativas claras para la participación de los estudiantes</a:t>
            </a:r>
          </a:p>
          <a:p>
            <a:pPr marL="971526" lvl="2" indent="-237061"/>
            <a:r>
              <a:rPr lang="es-ES_tradnl" sz="2800" dirty="0"/>
              <a:t>incentiva a los/as estudiantes a examinar sus propias creencias y valores, reconocer cómo sus conductas impactan en su entorno social y natural</a:t>
            </a:r>
          </a:p>
          <a:p>
            <a:pPr marL="971526" lvl="2" indent="-237061"/>
            <a:r>
              <a:rPr lang="es-ES_tradnl" sz="2800" dirty="0"/>
              <a:t>formación en ciudadanía digital para ejercer sus derechos y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367968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8A091-9D9B-F947-9F4C-C3FC0895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58" y="1220814"/>
            <a:ext cx="3201367" cy="3387497"/>
          </a:xfrm>
          <a:solidFill>
            <a:schemeClr val="accent4">
              <a:lumMod val="75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US" sz="4000" b="1" dirty="0">
                <a:solidFill>
                  <a:srgbClr val="FFFFFF"/>
                </a:solidFill>
              </a:rPr>
              <a:t>Dominio C</a:t>
            </a:r>
            <a:br>
              <a:rPr lang="es-US" sz="4000" dirty="0">
                <a:solidFill>
                  <a:srgbClr val="FFFFFF"/>
                </a:solidFill>
              </a:rPr>
            </a:br>
            <a:r>
              <a:rPr lang="es-US" sz="2800" dirty="0">
                <a:solidFill>
                  <a:srgbClr val="FFFFFF"/>
                </a:solidFill>
              </a:rPr>
              <a:t>Estándares y descriptores</a:t>
            </a:r>
            <a:endParaRPr lang="es-US" sz="4000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088F92-6997-0B40-95E4-FE42087E5F14}"/>
              </a:ext>
            </a:extLst>
          </p:cNvPr>
          <p:cNvSpPr/>
          <p:nvPr/>
        </p:nvSpPr>
        <p:spPr>
          <a:xfrm>
            <a:off x="1600957" y="511388"/>
            <a:ext cx="10912479" cy="6219621"/>
          </a:xfrm>
          <a:prstGeom prst="rect">
            <a:avLst/>
          </a:prstGeom>
          <a:ln>
            <a:noFill/>
          </a:ln>
        </p:spPr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FB03F729-A6EE-F941-A85E-90736279E7C6}"/>
              </a:ext>
            </a:extLst>
          </p:cNvPr>
          <p:cNvSpPr/>
          <p:nvPr/>
        </p:nvSpPr>
        <p:spPr>
          <a:xfrm>
            <a:off x="6573039" y="5861557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640102"/>
                </a:lnTo>
                <a:lnTo>
                  <a:pt x="297722" y="640102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4862696E-D6E5-5945-B692-CD8FDCF7CEF2}"/>
              </a:ext>
            </a:extLst>
          </p:cNvPr>
          <p:cNvSpPr/>
          <p:nvPr/>
        </p:nvSpPr>
        <p:spPr>
          <a:xfrm>
            <a:off x="6573039" y="5815836"/>
            <a:ext cx="29772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97722" y="4572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626ACEF7-7A99-5648-9016-BFC9036DC1E0}"/>
              </a:ext>
            </a:extLst>
          </p:cNvPr>
          <p:cNvSpPr/>
          <p:nvPr/>
        </p:nvSpPr>
        <p:spPr>
          <a:xfrm>
            <a:off x="6573039" y="5221454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640102"/>
                </a:moveTo>
                <a:lnTo>
                  <a:pt x="148861" y="640102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226458C7-90AF-334E-BC1F-9A8A9DC0433D}"/>
              </a:ext>
            </a:extLst>
          </p:cNvPr>
          <p:cNvSpPr/>
          <p:nvPr/>
        </p:nvSpPr>
        <p:spPr>
          <a:xfrm>
            <a:off x="6573039" y="3941250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640102"/>
                </a:lnTo>
                <a:lnTo>
                  <a:pt x="297722" y="640102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D19D4A75-6E82-8548-91A8-1E4B388B58AB}"/>
              </a:ext>
            </a:extLst>
          </p:cNvPr>
          <p:cNvSpPr/>
          <p:nvPr/>
        </p:nvSpPr>
        <p:spPr>
          <a:xfrm>
            <a:off x="6573039" y="3895529"/>
            <a:ext cx="29772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97722" y="4572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8C96A4E9-8506-324A-A6A1-BBDFB5A6DFA7}"/>
              </a:ext>
            </a:extLst>
          </p:cNvPr>
          <p:cNvSpPr/>
          <p:nvPr/>
        </p:nvSpPr>
        <p:spPr>
          <a:xfrm>
            <a:off x="6573039" y="3301147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640102"/>
                </a:moveTo>
                <a:lnTo>
                  <a:pt x="148861" y="640102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C6A635C1-39EF-584A-8DA0-66D86B24A5C6}"/>
              </a:ext>
            </a:extLst>
          </p:cNvPr>
          <p:cNvSpPr/>
          <p:nvPr/>
        </p:nvSpPr>
        <p:spPr>
          <a:xfrm>
            <a:off x="6573039" y="1700893"/>
            <a:ext cx="297723" cy="9601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960153"/>
                </a:lnTo>
                <a:lnTo>
                  <a:pt x="297722" y="96015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3D33E4BA-F59D-9442-9D23-3DB1F62704EC}"/>
              </a:ext>
            </a:extLst>
          </p:cNvPr>
          <p:cNvSpPr/>
          <p:nvPr/>
        </p:nvSpPr>
        <p:spPr>
          <a:xfrm>
            <a:off x="6573039" y="1700892"/>
            <a:ext cx="297723" cy="3200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320051"/>
                </a:lnTo>
                <a:lnTo>
                  <a:pt x="297722" y="320051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B1DF693A-BA74-EB42-8869-DE9FDF4EAC73}"/>
              </a:ext>
            </a:extLst>
          </p:cNvPr>
          <p:cNvSpPr/>
          <p:nvPr/>
        </p:nvSpPr>
        <p:spPr>
          <a:xfrm>
            <a:off x="6573039" y="1380841"/>
            <a:ext cx="297723" cy="3200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0051"/>
                </a:moveTo>
                <a:lnTo>
                  <a:pt x="148861" y="320051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615D989A-1818-8B49-A653-118A91652828}"/>
              </a:ext>
            </a:extLst>
          </p:cNvPr>
          <p:cNvSpPr/>
          <p:nvPr/>
        </p:nvSpPr>
        <p:spPr>
          <a:xfrm>
            <a:off x="6573039" y="740738"/>
            <a:ext cx="297723" cy="9601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960153"/>
                </a:moveTo>
                <a:lnTo>
                  <a:pt x="148861" y="960153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4FDBFE0B-BCCB-994C-988D-8AC1228EAAFC}"/>
              </a:ext>
            </a:extLst>
          </p:cNvPr>
          <p:cNvSpPr/>
          <p:nvPr/>
        </p:nvSpPr>
        <p:spPr>
          <a:xfrm>
            <a:off x="4198695" y="1266701"/>
            <a:ext cx="2374344" cy="868379"/>
          </a:xfrm>
          <a:custGeom>
            <a:avLst/>
            <a:gdLst>
              <a:gd name="connsiteX0" fmla="*/ 0 w 1969014"/>
              <a:gd name="connsiteY0" fmla="*/ 0 h 868379"/>
              <a:gd name="connsiteX1" fmla="*/ 1969014 w 1969014"/>
              <a:gd name="connsiteY1" fmla="*/ 0 h 868379"/>
              <a:gd name="connsiteX2" fmla="*/ 1969014 w 1969014"/>
              <a:gd name="connsiteY2" fmla="*/ 868379 h 868379"/>
              <a:gd name="connsiteX3" fmla="*/ 0 w 1969014"/>
              <a:gd name="connsiteY3" fmla="*/ 868379 h 868379"/>
              <a:gd name="connsiteX4" fmla="*/ 0 w 1969014"/>
              <a:gd name="connsiteY4" fmla="*/ 0 h 86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68379">
                <a:moveTo>
                  <a:pt x="0" y="0"/>
                </a:moveTo>
                <a:lnTo>
                  <a:pt x="1969014" y="0"/>
                </a:lnTo>
                <a:lnTo>
                  <a:pt x="1969014" y="868379"/>
                </a:lnTo>
                <a:lnTo>
                  <a:pt x="0" y="868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b="1">
                <a:latin typeface="Calibri" panose="020F0502020204030204" pitchFamily="34" charset="0"/>
                <a:cs typeface="Calibri" panose="020F0502020204030204" pitchFamily="34" charset="0"/>
              </a:rPr>
              <a:t>Estándar 7: Estrategias de enseñanza para el logro de aprendizajes profundo</a:t>
            </a:r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A4098587-1BB5-F045-9A2E-16F4710C1B48}"/>
              </a:ext>
            </a:extLst>
          </p:cNvPr>
          <p:cNvSpPr/>
          <p:nvPr/>
        </p:nvSpPr>
        <p:spPr>
          <a:xfrm>
            <a:off x="6870762" y="513724"/>
            <a:ext cx="2601316" cy="454027"/>
          </a:xfrm>
          <a:custGeom>
            <a:avLst/>
            <a:gdLst>
              <a:gd name="connsiteX0" fmla="*/ 0 w 2601316"/>
              <a:gd name="connsiteY0" fmla="*/ 0 h 454026"/>
              <a:gd name="connsiteX1" fmla="*/ 2601316 w 2601316"/>
              <a:gd name="connsiteY1" fmla="*/ 0 h 454026"/>
              <a:gd name="connsiteX2" fmla="*/ 2601316 w 2601316"/>
              <a:gd name="connsiteY2" fmla="*/ 454026 h 454026"/>
              <a:gd name="connsiteX3" fmla="*/ 0 w 2601316"/>
              <a:gd name="connsiteY3" fmla="*/ 454026 h 454026"/>
              <a:gd name="connsiteX4" fmla="*/ 0 w 2601316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316" h="454026">
                <a:moveTo>
                  <a:pt x="0" y="0"/>
                </a:moveTo>
                <a:lnTo>
                  <a:pt x="2601316" y="0"/>
                </a:lnTo>
                <a:lnTo>
                  <a:pt x="2601316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 y demuestra altas expectativas</a:t>
            </a:r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BCFC7F22-3CEC-CD4F-B527-0E978A556C25}"/>
              </a:ext>
            </a:extLst>
          </p:cNvPr>
          <p:cNvSpPr/>
          <p:nvPr/>
        </p:nvSpPr>
        <p:spPr>
          <a:xfrm>
            <a:off x="6870762" y="1153827"/>
            <a:ext cx="2639409" cy="454027"/>
          </a:xfrm>
          <a:custGeom>
            <a:avLst/>
            <a:gdLst>
              <a:gd name="connsiteX0" fmla="*/ 0 w 2639409"/>
              <a:gd name="connsiteY0" fmla="*/ 0 h 454026"/>
              <a:gd name="connsiteX1" fmla="*/ 2639409 w 2639409"/>
              <a:gd name="connsiteY1" fmla="*/ 0 h 454026"/>
              <a:gd name="connsiteX2" fmla="*/ 2639409 w 2639409"/>
              <a:gd name="connsiteY2" fmla="*/ 454026 h 454026"/>
              <a:gd name="connsiteX3" fmla="*/ 0 w 2639409"/>
              <a:gd name="connsiteY3" fmla="*/ 454026 h 454026"/>
              <a:gd name="connsiteX4" fmla="*/ 0 w 2639409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409" h="454026">
                <a:moveTo>
                  <a:pt x="0" y="0"/>
                </a:moveTo>
                <a:lnTo>
                  <a:pt x="2639409" y="0"/>
                </a:lnTo>
                <a:lnTo>
                  <a:pt x="2639409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Comunicación de objetivos, instrucciones y conocimientos</a:t>
            </a: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id="{CD8EAB57-82CB-CE44-B68D-4C547B9048A6}"/>
              </a:ext>
            </a:extLst>
          </p:cNvPr>
          <p:cNvSpPr/>
          <p:nvPr/>
        </p:nvSpPr>
        <p:spPr>
          <a:xfrm>
            <a:off x="6870761" y="1793929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de lo/as estudiantes</a:t>
            </a: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AC92B07E-D7A5-3643-BA5B-ABF060CEC7ED}"/>
              </a:ext>
            </a:extLst>
          </p:cNvPr>
          <p:cNvSpPr/>
          <p:nvPr/>
        </p:nvSpPr>
        <p:spPr>
          <a:xfrm>
            <a:off x="6870761" y="2434031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 de la práctica pedagógica</a:t>
            </a:r>
          </a:p>
        </p:txBody>
      </p:sp>
      <p:sp>
        <p:nvSpPr>
          <p:cNvPr id="34" name="Forma libre 33">
            <a:extLst>
              <a:ext uri="{FF2B5EF4-FFF2-40B4-BE49-F238E27FC236}">
                <a16:creationId xmlns:a16="http://schemas.microsoft.com/office/drawing/2014/main" id="{656ABA9A-FE55-A24E-BDB4-149EBACED30E}"/>
              </a:ext>
            </a:extLst>
          </p:cNvPr>
          <p:cNvSpPr/>
          <p:nvPr/>
        </p:nvSpPr>
        <p:spPr>
          <a:xfrm>
            <a:off x="4198695" y="3458499"/>
            <a:ext cx="2374344" cy="965500"/>
          </a:xfrm>
          <a:custGeom>
            <a:avLst/>
            <a:gdLst>
              <a:gd name="connsiteX0" fmla="*/ 0 w 1969014"/>
              <a:gd name="connsiteY0" fmla="*/ 0 h 965500"/>
              <a:gd name="connsiteX1" fmla="*/ 1969014 w 1969014"/>
              <a:gd name="connsiteY1" fmla="*/ 0 h 965500"/>
              <a:gd name="connsiteX2" fmla="*/ 1969014 w 1969014"/>
              <a:gd name="connsiteY2" fmla="*/ 965500 h 965500"/>
              <a:gd name="connsiteX3" fmla="*/ 0 w 1969014"/>
              <a:gd name="connsiteY3" fmla="*/ 965500 h 965500"/>
              <a:gd name="connsiteX4" fmla="*/ 0 w 1969014"/>
              <a:gd name="connsiteY4" fmla="*/ 0 h 96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965500">
                <a:moveTo>
                  <a:pt x="0" y="0"/>
                </a:moveTo>
                <a:lnTo>
                  <a:pt x="1969014" y="0"/>
                </a:lnTo>
                <a:lnTo>
                  <a:pt x="1969014" y="965500"/>
                </a:lnTo>
                <a:lnTo>
                  <a:pt x="0" y="965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b="1">
                <a:latin typeface="Calibri" panose="020F0502020204030204" pitchFamily="34" charset="0"/>
                <a:cs typeface="Calibri" panose="020F0502020204030204" pitchFamily="34" charset="0"/>
              </a:rPr>
              <a:t>Estándar 8: Estrategias para el desarrollo de habilidades de pensamiento</a:t>
            </a:r>
          </a:p>
        </p:txBody>
      </p:sp>
      <p:sp>
        <p:nvSpPr>
          <p:cNvPr id="35" name="Forma libre 34">
            <a:extLst>
              <a:ext uri="{FF2B5EF4-FFF2-40B4-BE49-F238E27FC236}">
                <a16:creationId xmlns:a16="http://schemas.microsoft.com/office/drawing/2014/main" id="{45696F8B-C5BE-0A45-B1FF-BCCADDEE0549}"/>
              </a:ext>
            </a:extLst>
          </p:cNvPr>
          <p:cNvSpPr/>
          <p:nvPr/>
        </p:nvSpPr>
        <p:spPr>
          <a:xfrm>
            <a:off x="6870761" y="3074133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Pensamiento crítico</a:t>
            </a: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04CD33DD-DBDA-494A-AA15-266AED0DE427}"/>
              </a:ext>
            </a:extLst>
          </p:cNvPr>
          <p:cNvSpPr/>
          <p:nvPr/>
        </p:nvSpPr>
        <p:spPr>
          <a:xfrm>
            <a:off x="6870761" y="3714236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Pensamiento creativo</a:t>
            </a:r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373AD19E-3049-F444-804C-7C7E0435A309}"/>
              </a:ext>
            </a:extLst>
          </p:cNvPr>
          <p:cNvSpPr/>
          <p:nvPr/>
        </p:nvSpPr>
        <p:spPr>
          <a:xfrm>
            <a:off x="6870761" y="4354337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Metacognición</a:t>
            </a:r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BF37D8E4-810B-B74E-8332-22880B18CDC5}"/>
              </a:ext>
            </a:extLst>
          </p:cNvPr>
          <p:cNvSpPr/>
          <p:nvPr/>
        </p:nvSpPr>
        <p:spPr>
          <a:xfrm>
            <a:off x="4198695" y="5449303"/>
            <a:ext cx="2374344" cy="824507"/>
          </a:xfrm>
          <a:custGeom>
            <a:avLst/>
            <a:gdLst>
              <a:gd name="connsiteX0" fmla="*/ 0 w 1969014"/>
              <a:gd name="connsiteY0" fmla="*/ 0 h 824506"/>
              <a:gd name="connsiteX1" fmla="*/ 1969014 w 1969014"/>
              <a:gd name="connsiteY1" fmla="*/ 0 h 824506"/>
              <a:gd name="connsiteX2" fmla="*/ 1969014 w 1969014"/>
              <a:gd name="connsiteY2" fmla="*/ 824506 h 824506"/>
              <a:gd name="connsiteX3" fmla="*/ 0 w 1969014"/>
              <a:gd name="connsiteY3" fmla="*/ 824506 h 824506"/>
              <a:gd name="connsiteX4" fmla="*/ 0 w 1969014"/>
              <a:gd name="connsiteY4" fmla="*/ 0 h 8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24506">
                <a:moveTo>
                  <a:pt x="0" y="0"/>
                </a:moveTo>
                <a:lnTo>
                  <a:pt x="1969014" y="0"/>
                </a:lnTo>
                <a:lnTo>
                  <a:pt x="1969014" y="824506"/>
                </a:lnTo>
                <a:lnTo>
                  <a:pt x="0" y="8245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b="1">
                <a:latin typeface="Calibri" panose="020F0502020204030204" pitchFamily="34" charset="0"/>
                <a:cs typeface="Calibri" panose="020F0502020204030204" pitchFamily="34" charset="0"/>
              </a:rPr>
              <a:t>Estándar 9: Evaluación y retroalimentación para el aprendizaje</a:t>
            </a:r>
          </a:p>
        </p:txBody>
      </p:sp>
      <p:sp>
        <p:nvSpPr>
          <p:cNvPr id="39" name="Forma libre 38">
            <a:extLst>
              <a:ext uri="{FF2B5EF4-FFF2-40B4-BE49-F238E27FC236}">
                <a16:creationId xmlns:a16="http://schemas.microsoft.com/office/drawing/2014/main" id="{687E75CE-DBFD-EC48-9C32-26B0C80F88B5}"/>
              </a:ext>
            </a:extLst>
          </p:cNvPr>
          <p:cNvSpPr/>
          <p:nvPr/>
        </p:nvSpPr>
        <p:spPr>
          <a:xfrm>
            <a:off x="6870761" y="4994441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Criterios de evaluación y monitoreo del aprendizaje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2D6AFFEC-D583-E14A-823D-9064BD4DFB2D}"/>
              </a:ext>
            </a:extLst>
          </p:cNvPr>
          <p:cNvSpPr/>
          <p:nvPr/>
        </p:nvSpPr>
        <p:spPr>
          <a:xfrm>
            <a:off x="6870761" y="5634543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Retroalimentación</a:t>
            </a:r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802F1D34-6360-F848-A1F8-08DBD6C7C077}"/>
              </a:ext>
            </a:extLst>
          </p:cNvPr>
          <p:cNvSpPr/>
          <p:nvPr/>
        </p:nvSpPr>
        <p:spPr>
          <a:xfrm>
            <a:off x="6870761" y="6274645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Autoevaluación de los aprendizajes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F338FBC-F1B2-5F46-94D7-980880E27090}"/>
              </a:ext>
            </a:extLst>
          </p:cNvPr>
          <p:cNvSpPr/>
          <p:nvPr/>
        </p:nvSpPr>
        <p:spPr>
          <a:xfrm>
            <a:off x="9638676" y="501249"/>
            <a:ext cx="2380605" cy="2399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1" indent="-142871">
              <a:buFont typeface="Arial" panose="020B0604020202020204" pitchFamily="34" charset="0"/>
              <a:buChar char="•"/>
            </a:pPr>
            <a:r>
              <a:rPr lang="es-US" sz="1100" i="1" dirty="0">
                <a:solidFill>
                  <a:schemeClr val="tx1"/>
                </a:solidFill>
              </a:rPr>
              <a:t>Fortalecimiento de la autoestima académica</a:t>
            </a:r>
          </a:p>
          <a:p>
            <a:pPr marL="142871" indent="-142871">
              <a:buFont typeface="Arial" panose="020B0604020202020204" pitchFamily="34" charset="0"/>
              <a:buChar char="•"/>
            </a:pPr>
            <a:r>
              <a:rPr lang="es-US" sz="1100" i="1" dirty="0">
                <a:solidFill>
                  <a:schemeClr val="tx1"/>
                </a:solidFill>
              </a:rPr>
              <a:t>Objetivos relacionados con sus propias metas</a:t>
            </a:r>
          </a:p>
          <a:p>
            <a:pPr marL="142871" indent="-142871">
              <a:buFont typeface="Arial" panose="020B0604020202020204" pitchFamily="34" charset="0"/>
              <a:buChar char="•"/>
            </a:pPr>
            <a:r>
              <a:rPr lang="es-US" sz="1100" i="1" dirty="0">
                <a:solidFill>
                  <a:schemeClr val="tx1"/>
                </a:solidFill>
              </a:rPr>
              <a:t>Apoyos diferenciados</a:t>
            </a:r>
          </a:p>
          <a:p>
            <a:pPr marL="142871" indent="-142871">
              <a:buFont typeface="Arial" panose="020B0604020202020204" pitchFamily="34" charset="0"/>
              <a:buChar char="•"/>
            </a:pPr>
            <a:r>
              <a:rPr lang="es-US" sz="1100" i="1" dirty="0">
                <a:solidFill>
                  <a:schemeClr val="tx1"/>
                </a:solidFill>
              </a:rPr>
              <a:t>Estrategias para la presentar y relacionar el contenido</a:t>
            </a:r>
          </a:p>
          <a:p>
            <a:pPr marL="142871" indent="-142871">
              <a:buFont typeface="Arial" panose="020B0604020202020204" pitchFamily="34" charset="0"/>
              <a:buChar char="•"/>
            </a:pPr>
            <a:r>
              <a:rPr lang="es-US" sz="1100" i="1" dirty="0">
                <a:solidFill>
                  <a:schemeClr val="tx1"/>
                </a:solidFill>
              </a:rPr>
              <a:t>Actividades, recursos y herramientas para el involucramiento de los estudiantes</a:t>
            </a:r>
          </a:p>
          <a:p>
            <a:pPr marL="142871" indent="-142871">
              <a:buFont typeface="Arial" panose="020B0604020202020204" pitchFamily="34" charset="0"/>
              <a:buChar char="•"/>
            </a:pPr>
            <a:r>
              <a:rPr lang="es-US" sz="1100" i="1" dirty="0">
                <a:solidFill>
                  <a:schemeClr val="tx1"/>
                </a:solidFill>
              </a:rPr>
              <a:t>Enseñanza que responde a necesidades y características de los estudiantes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820075-74D5-F447-94FE-7C5D93BDC68D}"/>
              </a:ext>
            </a:extLst>
          </p:cNvPr>
          <p:cNvSpPr/>
          <p:nvPr/>
        </p:nvSpPr>
        <p:spPr>
          <a:xfrm>
            <a:off x="9638676" y="3086102"/>
            <a:ext cx="2380605" cy="1757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Promoción del pensamiento crítico desde y para el contenido disciplinar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Resolución de problemas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Metacognición para la autorregulación del aprendizaje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36A3E08-2575-7449-9071-4BE431B6D38A}"/>
              </a:ext>
            </a:extLst>
          </p:cNvPr>
          <p:cNvSpPr/>
          <p:nvPr/>
        </p:nvSpPr>
        <p:spPr>
          <a:xfrm>
            <a:off x="9638676" y="4970811"/>
            <a:ext cx="2380605" cy="1760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Evidencias de logro y avance para ofrecer apoyos y tomar decisiones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Monitoreo y retroalimentación como procesos continuos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Desarrollo de estrategias de autorregulación del aprendizaje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60031BE-AA87-BA4E-94F2-9016F34B1CFF}"/>
              </a:ext>
            </a:extLst>
          </p:cNvPr>
          <p:cNvSpPr txBox="1"/>
          <p:nvPr/>
        </p:nvSpPr>
        <p:spPr>
          <a:xfrm>
            <a:off x="4875383" y="88159"/>
            <a:ext cx="731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Estándar                 /                Focos                    /         Principales expectativas   </a:t>
            </a:r>
          </a:p>
        </p:txBody>
      </p:sp>
    </p:spTree>
    <p:extLst>
      <p:ext uri="{BB962C8B-B14F-4D97-AF65-F5344CB8AC3E}">
        <p14:creationId xmlns:p14="http://schemas.microsoft.com/office/powerpoint/2010/main" val="31582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7" grpId="0" animBg="1"/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9"/>
            <a:ext cx="10808204" cy="1033669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US" sz="3100" b="1" dirty="0"/>
              <a:t>Fundamentos Dominio C</a:t>
            </a:r>
            <a:br>
              <a:rPr lang="es-US" sz="3100" dirty="0"/>
            </a:br>
            <a:r>
              <a:rPr lang="es-US" sz="2400" dirty="0"/>
              <a:t>Enseñanza para el aprendizaje de todo/as lo/as estudiantes</a:t>
            </a:r>
            <a:endParaRPr lang="es-US" sz="3100" dirty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6E5AF7D9-C832-DE4D-9CB2-850993BA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7" y="1328208"/>
            <a:ext cx="10808204" cy="5235253"/>
          </a:xfrm>
        </p:spPr>
        <p:txBody>
          <a:bodyPr anchor="t">
            <a:noAutofit/>
          </a:bodyPr>
          <a:lstStyle/>
          <a:p>
            <a:r>
              <a:rPr lang="es-US" dirty="0">
                <a:latin typeface="+mj-lt"/>
              </a:rPr>
              <a:t>Altas expectativas: desarrollo de mentalidad de crecimiento, compromiso, perseverancia de los estudiantes para el logro de los objetivos de aprendizaje.</a:t>
            </a:r>
          </a:p>
          <a:p>
            <a:endParaRPr lang="es-US" dirty="0">
              <a:latin typeface="+mj-lt"/>
            </a:endParaRPr>
          </a:p>
          <a:p>
            <a:r>
              <a:rPr lang="es-US" dirty="0">
                <a:latin typeface="+mj-lt"/>
              </a:rPr>
              <a:t>Comunicación de objetivos, instrucciones y contenidos con precisión, calidad de explicaciones/representaciones y diálogo con estudiantes.</a:t>
            </a:r>
          </a:p>
          <a:p>
            <a:endParaRPr lang="es-US" dirty="0">
              <a:latin typeface="+mj-lt"/>
            </a:endParaRPr>
          </a:p>
          <a:p>
            <a:r>
              <a:rPr lang="es-US" dirty="0">
                <a:latin typeface="+mj-lt"/>
              </a:rPr>
              <a:t>Participación  activa y trabajo cognitivo de los estudiantes:  a través de preguntas, actividades prácticas, la colaboración y apoyo del docente en la construcción de significados.</a:t>
            </a:r>
          </a:p>
        </p:txBody>
      </p:sp>
    </p:spTree>
    <p:extLst>
      <p:ext uri="{BB962C8B-B14F-4D97-AF65-F5344CB8AC3E}">
        <p14:creationId xmlns:p14="http://schemas.microsoft.com/office/powerpoint/2010/main" val="28329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9"/>
            <a:ext cx="10808204" cy="1033669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US" sz="3100" b="1" dirty="0">
                <a:solidFill>
                  <a:srgbClr val="FFFFFF"/>
                </a:solidFill>
              </a:rPr>
              <a:t>Fundamentos Dominio C</a:t>
            </a:r>
            <a:br>
              <a:rPr lang="es-US" sz="3100" dirty="0">
                <a:solidFill>
                  <a:srgbClr val="FFFFFF"/>
                </a:solidFill>
              </a:rPr>
            </a:br>
            <a:r>
              <a:rPr lang="es-US" sz="2400" dirty="0">
                <a:solidFill>
                  <a:srgbClr val="FFFFFF"/>
                </a:solidFill>
              </a:rPr>
              <a:t>Enseñanza para el aprendizaje de todo/as lo/as estudiantes</a:t>
            </a:r>
            <a:endParaRPr lang="es-US" sz="3100" dirty="0">
              <a:solidFill>
                <a:srgbClr val="FFFFFF"/>
              </a:solidFill>
            </a:endParaRP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6E5AF7D9-C832-DE4D-9CB2-850993BA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7" y="1495135"/>
            <a:ext cx="11425499" cy="4678183"/>
          </a:xfrm>
        </p:spPr>
        <p:txBody>
          <a:bodyPr anchor="t">
            <a:noAutofit/>
          </a:bodyPr>
          <a:lstStyle/>
          <a:p>
            <a:r>
              <a:rPr lang="es-US" sz="2400" dirty="0">
                <a:latin typeface="Calibri" panose="020F0502020204030204" pitchFamily="34" charset="0"/>
                <a:cs typeface="Calibri" panose="020F0502020204030204" pitchFamily="34" charset="0"/>
              </a:rPr>
              <a:t>Aprendizaje profundo (duradero, relacionado, flexible y transferible) requiere la reorganización, transformación y aplicación de los contenidos. </a:t>
            </a:r>
          </a:p>
          <a:p>
            <a:r>
              <a:rPr lang="es-US" sz="2400" dirty="0">
                <a:latin typeface="Calibri" panose="020F0502020204030204" pitchFamily="34" charset="0"/>
                <a:cs typeface="Calibri" panose="020F0502020204030204" pitchFamily="34" charset="0"/>
              </a:rPr>
              <a:t>Pensamientos críticos y creativos: los estudiantes relacionan, interpretan y aplican en nuevos nuevos escenarios. </a:t>
            </a:r>
          </a:p>
          <a:p>
            <a:r>
              <a:rPr lang="es-US" sz="2400" dirty="0">
                <a:latin typeface="Calibri" panose="020F0502020204030204" pitchFamily="34" charset="0"/>
                <a:cs typeface="Calibri" panose="020F0502020204030204" pitchFamily="34" charset="0"/>
              </a:rPr>
              <a:t>Autoevaluación  y Metacognición: control de las estrategias de aprendizaje, autoevaluación del progreso y reflexión sobre las maneras de aprender. </a:t>
            </a:r>
          </a:p>
          <a:p>
            <a:r>
              <a:rPr lang="es-US" sz="2400" dirty="0">
                <a:latin typeface="Calibri" panose="020F0502020204030204" pitchFamily="34" charset="0"/>
                <a:cs typeface="Calibri" panose="020F0502020204030204" pitchFamily="34" charset="0"/>
              </a:rPr>
              <a:t>Criterios de evaluación y monitoreo y retroalimentación</a:t>
            </a:r>
          </a:p>
          <a:p>
            <a:pPr lvl="1"/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provee información para la toma de decisiones. </a:t>
            </a:r>
          </a:p>
          <a:p>
            <a:pPr lvl="1"/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Producida y usada por el/la docente durante la clase </a:t>
            </a:r>
          </a:p>
        </p:txBody>
      </p:sp>
    </p:spTree>
    <p:extLst>
      <p:ext uri="{BB962C8B-B14F-4D97-AF65-F5344CB8AC3E}">
        <p14:creationId xmlns:p14="http://schemas.microsoft.com/office/powerpoint/2010/main" val="23258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8A091-9D9B-F947-9F4C-C3FC0895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55" y="1220814"/>
            <a:ext cx="3201367" cy="3387497"/>
          </a:xfrm>
          <a:solidFill>
            <a:schemeClr val="accent1"/>
          </a:solidFill>
        </p:spPr>
        <p:txBody>
          <a:bodyPr anchor="b">
            <a:normAutofit/>
          </a:bodyPr>
          <a:lstStyle/>
          <a:p>
            <a:pPr algn="r"/>
            <a:r>
              <a:rPr lang="es-US" sz="4000" b="1" dirty="0">
                <a:solidFill>
                  <a:srgbClr val="FFFFFF"/>
                </a:solidFill>
              </a:rPr>
              <a:t>Dominio D</a:t>
            </a:r>
            <a:br>
              <a:rPr lang="es-US" sz="4000" dirty="0">
                <a:solidFill>
                  <a:srgbClr val="FFFFFF"/>
                </a:solidFill>
              </a:rPr>
            </a:br>
            <a:r>
              <a:rPr lang="es-US" sz="2800" dirty="0">
                <a:solidFill>
                  <a:srgbClr val="FFFFFF"/>
                </a:solidFill>
              </a:rPr>
              <a:t>Estándares y descriptores</a:t>
            </a:r>
            <a:endParaRPr lang="es-US" sz="4000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088F92-6997-0B40-95E4-FE42087E5F14}"/>
              </a:ext>
            </a:extLst>
          </p:cNvPr>
          <p:cNvSpPr/>
          <p:nvPr/>
        </p:nvSpPr>
        <p:spPr>
          <a:xfrm>
            <a:off x="1600957" y="511388"/>
            <a:ext cx="10912479" cy="6219621"/>
          </a:xfrm>
          <a:prstGeom prst="rect">
            <a:avLst/>
          </a:prstGeom>
          <a:ln>
            <a:noFill/>
          </a:ln>
        </p:spPr>
      </p:sp>
      <p:sp>
        <p:nvSpPr>
          <p:cNvPr id="43" name="Forma libre 42">
            <a:extLst>
              <a:ext uri="{FF2B5EF4-FFF2-40B4-BE49-F238E27FC236}">
                <a16:creationId xmlns:a16="http://schemas.microsoft.com/office/drawing/2014/main" id="{35FB4C5D-0028-AA4A-9FCF-97903A422481}"/>
              </a:ext>
            </a:extLst>
          </p:cNvPr>
          <p:cNvSpPr/>
          <p:nvPr/>
        </p:nvSpPr>
        <p:spPr>
          <a:xfrm>
            <a:off x="6573039" y="5861557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640102"/>
                </a:lnTo>
                <a:lnTo>
                  <a:pt x="297722" y="640102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orma libre 43">
            <a:extLst>
              <a:ext uri="{FF2B5EF4-FFF2-40B4-BE49-F238E27FC236}">
                <a16:creationId xmlns:a16="http://schemas.microsoft.com/office/drawing/2014/main" id="{DFC290B7-97FD-9643-BC95-EAF9EF67E5D5}"/>
              </a:ext>
            </a:extLst>
          </p:cNvPr>
          <p:cNvSpPr/>
          <p:nvPr/>
        </p:nvSpPr>
        <p:spPr>
          <a:xfrm>
            <a:off x="6573039" y="5221454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640102"/>
                </a:moveTo>
                <a:lnTo>
                  <a:pt x="148861" y="640102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orma libre 44">
            <a:extLst>
              <a:ext uri="{FF2B5EF4-FFF2-40B4-BE49-F238E27FC236}">
                <a16:creationId xmlns:a16="http://schemas.microsoft.com/office/drawing/2014/main" id="{AC6305A0-D864-264D-93A4-9F0489F9F47E}"/>
              </a:ext>
            </a:extLst>
          </p:cNvPr>
          <p:cNvSpPr/>
          <p:nvPr/>
        </p:nvSpPr>
        <p:spPr>
          <a:xfrm>
            <a:off x="6573039" y="3941250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640102"/>
                </a:lnTo>
                <a:lnTo>
                  <a:pt x="297722" y="640102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orma libre 45">
            <a:extLst>
              <a:ext uri="{FF2B5EF4-FFF2-40B4-BE49-F238E27FC236}">
                <a16:creationId xmlns:a16="http://schemas.microsoft.com/office/drawing/2014/main" id="{EC5C9C84-F3BC-4A4A-B33F-885ADDA185E6}"/>
              </a:ext>
            </a:extLst>
          </p:cNvPr>
          <p:cNvSpPr/>
          <p:nvPr/>
        </p:nvSpPr>
        <p:spPr>
          <a:xfrm>
            <a:off x="6573039" y="3301147"/>
            <a:ext cx="297723" cy="6401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640102"/>
                </a:moveTo>
                <a:lnTo>
                  <a:pt x="148861" y="640102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orma libre 46">
            <a:extLst>
              <a:ext uri="{FF2B5EF4-FFF2-40B4-BE49-F238E27FC236}">
                <a16:creationId xmlns:a16="http://schemas.microsoft.com/office/drawing/2014/main" id="{0238D9D6-72D2-084B-B660-332C213C03B5}"/>
              </a:ext>
            </a:extLst>
          </p:cNvPr>
          <p:cNvSpPr/>
          <p:nvPr/>
        </p:nvSpPr>
        <p:spPr>
          <a:xfrm>
            <a:off x="6573039" y="1700892"/>
            <a:ext cx="297723" cy="3200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61" y="0"/>
                </a:lnTo>
                <a:lnTo>
                  <a:pt x="148861" y="320051"/>
                </a:lnTo>
                <a:lnTo>
                  <a:pt x="297722" y="320051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orma libre 47">
            <a:extLst>
              <a:ext uri="{FF2B5EF4-FFF2-40B4-BE49-F238E27FC236}">
                <a16:creationId xmlns:a16="http://schemas.microsoft.com/office/drawing/2014/main" id="{46A27155-F2CC-5249-98E9-BEBF07C69484}"/>
              </a:ext>
            </a:extLst>
          </p:cNvPr>
          <p:cNvSpPr/>
          <p:nvPr/>
        </p:nvSpPr>
        <p:spPr>
          <a:xfrm>
            <a:off x="6573039" y="740738"/>
            <a:ext cx="297723" cy="9601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960153"/>
                </a:moveTo>
                <a:lnTo>
                  <a:pt x="148861" y="960153"/>
                </a:lnTo>
                <a:lnTo>
                  <a:pt x="148861" y="0"/>
                </a:lnTo>
                <a:lnTo>
                  <a:pt x="297722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orma libre 48">
            <a:extLst>
              <a:ext uri="{FF2B5EF4-FFF2-40B4-BE49-F238E27FC236}">
                <a16:creationId xmlns:a16="http://schemas.microsoft.com/office/drawing/2014/main" id="{545169E7-7B3C-6441-8879-142F913621E7}"/>
              </a:ext>
            </a:extLst>
          </p:cNvPr>
          <p:cNvSpPr/>
          <p:nvPr/>
        </p:nvSpPr>
        <p:spPr>
          <a:xfrm>
            <a:off x="4198695" y="1266701"/>
            <a:ext cx="2374344" cy="868379"/>
          </a:xfrm>
          <a:custGeom>
            <a:avLst/>
            <a:gdLst>
              <a:gd name="connsiteX0" fmla="*/ 0 w 1969014"/>
              <a:gd name="connsiteY0" fmla="*/ 0 h 868379"/>
              <a:gd name="connsiteX1" fmla="*/ 1969014 w 1969014"/>
              <a:gd name="connsiteY1" fmla="*/ 0 h 868379"/>
              <a:gd name="connsiteX2" fmla="*/ 1969014 w 1969014"/>
              <a:gd name="connsiteY2" fmla="*/ 868379 h 868379"/>
              <a:gd name="connsiteX3" fmla="*/ 0 w 1969014"/>
              <a:gd name="connsiteY3" fmla="*/ 868379 h 868379"/>
              <a:gd name="connsiteX4" fmla="*/ 0 w 1969014"/>
              <a:gd name="connsiteY4" fmla="*/ 0 h 86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68379">
                <a:moveTo>
                  <a:pt x="0" y="0"/>
                </a:moveTo>
                <a:lnTo>
                  <a:pt x="1969014" y="0"/>
                </a:lnTo>
                <a:lnTo>
                  <a:pt x="1969014" y="868379"/>
                </a:lnTo>
                <a:lnTo>
                  <a:pt x="0" y="868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latin typeface="Calibri" panose="020F0502020204030204" pitchFamily="34" charset="0"/>
                <a:cs typeface="Calibri" panose="020F0502020204030204" pitchFamily="34" charset="0"/>
              </a:rPr>
              <a:t>Estándar 10: Ética profesional</a:t>
            </a:r>
          </a:p>
        </p:txBody>
      </p:sp>
      <p:sp>
        <p:nvSpPr>
          <p:cNvPr id="50" name="Forma libre 49">
            <a:extLst>
              <a:ext uri="{FF2B5EF4-FFF2-40B4-BE49-F238E27FC236}">
                <a16:creationId xmlns:a16="http://schemas.microsoft.com/office/drawing/2014/main" id="{DD88EA5F-9574-BD42-907C-A16B7038161F}"/>
              </a:ext>
            </a:extLst>
          </p:cNvPr>
          <p:cNvSpPr/>
          <p:nvPr/>
        </p:nvSpPr>
        <p:spPr>
          <a:xfrm>
            <a:off x="6870762" y="829417"/>
            <a:ext cx="2601316" cy="454027"/>
          </a:xfrm>
          <a:custGeom>
            <a:avLst/>
            <a:gdLst>
              <a:gd name="connsiteX0" fmla="*/ 0 w 2601316"/>
              <a:gd name="connsiteY0" fmla="*/ 0 h 454026"/>
              <a:gd name="connsiteX1" fmla="*/ 2601316 w 2601316"/>
              <a:gd name="connsiteY1" fmla="*/ 0 h 454026"/>
              <a:gd name="connsiteX2" fmla="*/ 2601316 w 2601316"/>
              <a:gd name="connsiteY2" fmla="*/ 454026 h 454026"/>
              <a:gd name="connsiteX3" fmla="*/ 0 w 2601316"/>
              <a:gd name="connsiteY3" fmla="*/ 454026 h 454026"/>
              <a:gd name="connsiteX4" fmla="*/ 0 w 2601316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316" h="454026">
                <a:moveTo>
                  <a:pt x="0" y="0"/>
                </a:moveTo>
                <a:lnTo>
                  <a:pt x="2601316" y="0"/>
                </a:lnTo>
                <a:lnTo>
                  <a:pt x="2601316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Ética profesional</a:t>
            </a:r>
          </a:p>
        </p:txBody>
      </p:sp>
      <p:sp>
        <p:nvSpPr>
          <p:cNvPr id="51" name="Forma libre 50">
            <a:extLst>
              <a:ext uri="{FF2B5EF4-FFF2-40B4-BE49-F238E27FC236}">
                <a16:creationId xmlns:a16="http://schemas.microsoft.com/office/drawing/2014/main" id="{6FD9B459-E219-1A4E-BAAE-1DABB32C135B}"/>
              </a:ext>
            </a:extLst>
          </p:cNvPr>
          <p:cNvSpPr/>
          <p:nvPr/>
        </p:nvSpPr>
        <p:spPr>
          <a:xfrm>
            <a:off x="6934253" y="1764417"/>
            <a:ext cx="2639409" cy="454027"/>
          </a:xfrm>
          <a:custGeom>
            <a:avLst/>
            <a:gdLst>
              <a:gd name="connsiteX0" fmla="*/ 0 w 2639409"/>
              <a:gd name="connsiteY0" fmla="*/ 0 h 454026"/>
              <a:gd name="connsiteX1" fmla="*/ 2639409 w 2639409"/>
              <a:gd name="connsiteY1" fmla="*/ 0 h 454026"/>
              <a:gd name="connsiteX2" fmla="*/ 2639409 w 2639409"/>
              <a:gd name="connsiteY2" fmla="*/ 454026 h 454026"/>
              <a:gd name="connsiteX3" fmla="*/ 0 w 2639409"/>
              <a:gd name="connsiteY3" fmla="*/ 454026 h 454026"/>
              <a:gd name="connsiteX4" fmla="*/ 0 w 2639409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409" h="454026">
                <a:moveTo>
                  <a:pt x="0" y="0"/>
                </a:moveTo>
                <a:lnTo>
                  <a:pt x="2639409" y="0"/>
                </a:lnTo>
                <a:lnTo>
                  <a:pt x="2639409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regulatorio   </a:t>
            </a:r>
          </a:p>
        </p:txBody>
      </p:sp>
      <p:sp>
        <p:nvSpPr>
          <p:cNvPr id="52" name="Forma libre 51">
            <a:extLst>
              <a:ext uri="{FF2B5EF4-FFF2-40B4-BE49-F238E27FC236}">
                <a16:creationId xmlns:a16="http://schemas.microsoft.com/office/drawing/2014/main" id="{2DB54B0E-D204-1C4B-8936-415E5D5D2F1A}"/>
              </a:ext>
            </a:extLst>
          </p:cNvPr>
          <p:cNvSpPr/>
          <p:nvPr/>
        </p:nvSpPr>
        <p:spPr>
          <a:xfrm>
            <a:off x="4198695" y="3458499"/>
            <a:ext cx="2374344" cy="965500"/>
          </a:xfrm>
          <a:custGeom>
            <a:avLst/>
            <a:gdLst>
              <a:gd name="connsiteX0" fmla="*/ 0 w 1969014"/>
              <a:gd name="connsiteY0" fmla="*/ 0 h 965500"/>
              <a:gd name="connsiteX1" fmla="*/ 1969014 w 1969014"/>
              <a:gd name="connsiteY1" fmla="*/ 0 h 965500"/>
              <a:gd name="connsiteX2" fmla="*/ 1969014 w 1969014"/>
              <a:gd name="connsiteY2" fmla="*/ 965500 h 965500"/>
              <a:gd name="connsiteX3" fmla="*/ 0 w 1969014"/>
              <a:gd name="connsiteY3" fmla="*/ 965500 h 965500"/>
              <a:gd name="connsiteX4" fmla="*/ 0 w 1969014"/>
              <a:gd name="connsiteY4" fmla="*/ 0 h 96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965500">
                <a:moveTo>
                  <a:pt x="0" y="0"/>
                </a:moveTo>
                <a:lnTo>
                  <a:pt x="1969014" y="0"/>
                </a:lnTo>
                <a:lnTo>
                  <a:pt x="1969014" y="965500"/>
                </a:lnTo>
                <a:lnTo>
                  <a:pt x="0" y="965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latin typeface="Calibri" panose="020F0502020204030204" pitchFamily="34" charset="0"/>
                <a:cs typeface="Calibri" panose="020F0502020204030204" pitchFamily="34" charset="0"/>
              </a:rPr>
              <a:t>Estándar 11: Aprendizaje profesional continuo</a:t>
            </a:r>
          </a:p>
        </p:txBody>
      </p:sp>
      <p:sp>
        <p:nvSpPr>
          <p:cNvPr id="53" name="Forma libre 52">
            <a:extLst>
              <a:ext uri="{FF2B5EF4-FFF2-40B4-BE49-F238E27FC236}">
                <a16:creationId xmlns:a16="http://schemas.microsoft.com/office/drawing/2014/main" id="{CD191DF0-65A1-A44D-9729-9BEE35A6887A}"/>
              </a:ext>
            </a:extLst>
          </p:cNvPr>
          <p:cNvSpPr/>
          <p:nvPr/>
        </p:nvSpPr>
        <p:spPr>
          <a:xfrm>
            <a:off x="6870761" y="3074133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Práctica reflexiva</a:t>
            </a:r>
          </a:p>
        </p:txBody>
      </p:sp>
      <p:sp>
        <p:nvSpPr>
          <p:cNvPr id="54" name="Forma libre 53">
            <a:extLst>
              <a:ext uri="{FF2B5EF4-FFF2-40B4-BE49-F238E27FC236}">
                <a16:creationId xmlns:a16="http://schemas.microsoft.com/office/drawing/2014/main" id="{AFC19562-E377-D344-852B-F3B6390AF8C5}"/>
              </a:ext>
            </a:extLst>
          </p:cNvPr>
          <p:cNvSpPr/>
          <p:nvPr/>
        </p:nvSpPr>
        <p:spPr>
          <a:xfrm>
            <a:off x="6870761" y="3714236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Actualización y profundización de los saberes profesionales</a:t>
            </a:r>
          </a:p>
        </p:txBody>
      </p:sp>
      <p:sp>
        <p:nvSpPr>
          <p:cNvPr id="55" name="Forma libre 54">
            <a:extLst>
              <a:ext uri="{FF2B5EF4-FFF2-40B4-BE49-F238E27FC236}">
                <a16:creationId xmlns:a16="http://schemas.microsoft.com/office/drawing/2014/main" id="{6895F883-13B1-F744-935D-D2FD759F824F}"/>
              </a:ext>
            </a:extLst>
          </p:cNvPr>
          <p:cNvSpPr/>
          <p:nvPr/>
        </p:nvSpPr>
        <p:spPr>
          <a:xfrm>
            <a:off x="6870761" y="4354337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colaborativo</a:t>
            </a:r>
          </a:p>
        </p:txBody>
      </p:sp>
      <p:sp>
        <p:nvSpPr>
          <p:cNvPr id="56" name="Forma libre 55">
            <a:extLst>
              <a:ext uri="{FF2B5EF4-FFF2-40B4-BE49-F238E27FC236}">
                <a16:creationId xmlns:a16="http://schemas.microsoft.com/office/drawing/2014/main" id="{1AD291B7-E0BF-A140-90C1-D8F8BBC751C7}"/>
              </a:ext>
            </a:extLst>
          </p:cNvPr>
          <p:cNvSpPr/>
          <p:nvPr/>
        </p:nvSpPr>
        <p:spPr>
          <a:xfrm>
            <a:off x="4101317" y="5308310"/>
            <a:ext cx="2471723" cy="965500"/>
          </a:xfrm>
          <a:custGeom>
            <a:avLst/>
            <a:gdLst>
              <a:gd name="connsiteX0" fmla="*/ 0 w 1969014"/>
              <a:gd name="connsiteY0" fmla="*/ 0 h 824506"/>
              <a:gd name="connsiteX1" fmla="*/ 1969014 w 1969014"/>
              <a:gd name="connsiteY1" fmla="*/ 0 h 824506"/>
              <a:gd name="connsiteX2" fmla="*/ 1969014 w 1969014"/>
              <a:gd name="connsiteY2" fmla="*/ 824506 h 824506"/>
              <a:gd name="connsiteX3" fmla="*/ 0 w 1969014"/>
              <a:gd name="connsiteY3" fmla="*/ 824506 h 824506"/>
              <a:gd name="connsiteX4" fmla="*/ 0 w 1969014"/>
              <a:gd name="connsiteY4" fmla="*/ 0 h 8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14" h="824506">
                <a:moveTo>
                  <a:pt x="0" y="0"/>
                </a:moveTo>
                <a:lnTo>
                  <a:pt x="1969014" y="0"/>
                </a:lnTo>
                <a:lnTo>
                  <a:pt x="1969014" y="824506"/>
                </a:lnTo>
                <a:lnTo>
                  <a:pt x="0" y="8245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latin typeface="Calibri" panose="020F0502020204030204" pitchFamily="34" charset="0"/>
                <a:cs typeface="Calibri" panose="020F0502020204030204" pitchFamily="34" charset="0"/>
              </a:rPr>
              <a:t>Estándar 12: Compromiso con el mejoramiento continuo de la comunicad escolar</a:t>
            </a:r>
          </a:p>
        </p:txBody>
      </p:sp>
      <p:sp>
        <p:nvSpPr>
          <p:cNvPr id="57" name="Forma libre 56">
            <a:extLst>
              <a:ext uri="{FF2B5EF4-FFF2-40B4-BE49-F238E27FC236}">
                <a16:creationId xmlns:a16="http://schemas.microsoft.com/office/drawing/2014/main" id="{7136269C-F60C-384D-97CD-87A0CDE554BA}"/>
              </a:ext>
            </a:extLst>
          </p:cNvPr>
          <p:cNvSpPr/>
          <p:nvPr/>
        </p:nvSpPr>
        <p:spPr>
          <a:xfrm>
            <a:off x="6934253" y="5082088"/>
            <a:ext cx="2576113" cy="640101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Compromiso con la mejora continua de la institución educativa</a:t>
            </a:r>
          </a:p>
        </p:txBody>
      </p:sp>
      <p:sp>
        <p:nvSpPr>
          <p:cNvPr id="58" name="Forma libre 57">
            <a:extLst>
              <a:ext uri="{FF2B5EF4-FFF2-40B4-BE49-F238E27FC236}">
                <a16:creationId xmlns:a16="http://schemas.microsoft.com/office/drawing/2014/main" id="{105FA370-1069-344F-9796-52D710A2532D}"/>
              </a:ext>
            </a:extLst>
          </p:cNvPr>
          <p:cNvSpPr/>
          <p:nvPr/>
        </p:nvSpPr>
        <p:spPr>
          <a:xfrm>
            <a:off x="6934252" y="6181777"/>
            <a:ext cx="2639603" cy="454027"/>
          </a:xfrm>
          <a:custGeom>
            <a:avLst/>
            <a:gdLst>
              <a:gd name="connsiteX0" fmla="*/ 0 w 2639603"/>
              <a:gd name="connsiteY0" fmla="*/ 0 h 454026"/>
              <a:gd name="connsiteX1" fmla="*/ 2639603 w 2639603"/>
              <a:gd name="connsiteY1" fmla="*/ 0 h 454026"/>
              <a:gd name="connsiteX2" fmla="*/ 2639603 w 2639603"/>
              <a:gd name="connsiteY2" fmla="*/ 454026 h 454026"/>
              <a:gd name="connsiteX3" fmla="*/ 0 w 2639603"/>
              <a:gd name="connsiteY3" fmla="*/ 454026 h 454026"/>
              <a:gd name="connsiteX4" fmla="*/ 0 w 2639603"/>
              <a:gd name="connsiteY4" fmla="*/ 0 h 4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03" h="454026">
                <a:moveTo>
                  <a:pt x="0" y="0"/>
                </a:moveTo>
                <a:lnTo>
                  <a:pt x="2639603" y="0"/>
                </a:lnTo>
                <a:lnTo>
                  <a:pt x="2639603" y="454026"/>
                </a:lnTo>
                <a:lnTo>
                  <a:pt x="0" y="454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Comunicación con las familias y apoderados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0974A34-EF03-C24B-8766-9C424A9F8E20}"/>
              </a:ext>
            </a:extLst>
          </p:cNvPr>
          <p:cNvSpPr/>
          <p:nvPr/>
        </p:nvSpPr>
        <p:spPr>
          <a:xfrm>
            <a:off x="9472078" y="501249"/>
            <a:ext cx="2547204" cy="2399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1" indent="-92072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Protección de derechos</a:t>
            </a:r>
          </a:p>
          <a:p>
            <a:pPr marL="142871" indent="-92072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Aprendizaje y desarrollo integral</a:t>
            </a:r>
          </a:p>
          <a:p>
            <a:pPr marL="142871" indent="-92072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Valores y consensos éticos</a:t>
            </a:r>
          </a:p>
          <a:p>
            <a:pPr marL="142871" indent="-92072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Igualdad de oportunidades de aprendizaje</a:t>
            </a:r>
          </a:p>
          <a:p>
            <a:pPr marL="142871" indent="-92072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Roles y responsabilidades profesionales </a:t>
            </a:r>
          </a:p>
          <a:p>
            <a:pPr marL="142871" indent="-92072">
              <a:buFont typeface="Arial" panose="020B0604020202020204" pitchFamily="34" charset="0"/>
              <a:buChar char="•"/>
            </a:pPr>
            <a:r>
              <a:rPr lang="es-US" sz="1333" i="1" dirty="0">
                <a:solidFill>
                  <a:schemeClr val="tx1"/>
                </a:solidFill>
              </a:rPr>
              <a:t>Marcos legales, políticas y proyecto educativo institucional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A4223CD2-3C35-D943-B267-79863A5952DF}"/>
              </a:ext>
            </a:extLst>
          </p:cNvPr>
          <p:cNvSpPr/>
          <p:nvPr/>
        </p:nvSpPr>
        <p:spPr>
          <a:xfrm>
            <a:off x="9638676" y="3086102"/>
            <a:ext cx="2380605" cy="1757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Calidad de aprendizajes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Reflexión sistemática sobre su práctica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El aprendizaje continuo se nutre de distintas fuentes de información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Colabora con otros para aprender y mejorar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7C97DCA0-6891-2644-839E-F3EB29EEC48B}"/>
              </a:ext>
            </a:extLst>
          </p:cNvPr>
          <p:cNvSpPr/>
          <p:nvPr/>
        </p:nvSpPr>
        <p:spPr>
          <a:xfrm>
            <a:off x="9638676" y="4970811"/>
            <a:ext cx="2380605" cy="1760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Colabora en el Plan de Mejoramiento Educativo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Establece relaciones profesionales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s-US" sz="1200" i="1" dirty="0">
                <a:solidFill>
                  <a:schemeClr val="tx1"/>
                </a:solidFill>
              </a:rPr>
              <a:t>Incentiva participación de la familia para apoyar a los estudiantes.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821BC2D-ED9C-384B-810A-476B121B84A2}"/>
              </a:ext>
            </a:extLst>
          </p:cNvPr>
          <p:cNvSpPr txBox="1"/>
          <p:nvPr/>
        </p:nvSpPr>
        <p:spPr>
          <a:xfrm>
            <a:off x="4875383" y="88159"/>
            <a:ext cx="731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Estándar                 /                Focos                    /         Principales expectativas   </a:t>
            </a:r>
          </a:p>
        </p:txBody>
      </p:sp>
    </p:spTree>
    <p:extLst>
      <p:ext uri="{BB962C8B-B14F-4D97-AF65-F5344CB8AC3E}">
        <p14:creationId xmlns:p14="http://schemas.microsoft.com/office/powerpoint/2010/main" val="3698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F08B4-C1DB-7D4A-9BDE-11CE4D7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9"/>
            <a:ext cx="10808204" cy="103366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s-US" sz="3100" b="1" dirty="0">
                <a:solidFill>
                  <a:srgbClr val="FFFFFF"/>
                </a:solidFill>
              </a:rPr>
              <a:t>Fundamentos Dominio D</a:t>
            </a:r>
            <a:br>
              <a:rPr lang="es-US" sz="3100" dirty="0">
                <a:solidFill>
                  <a:srgbClr val="FFFFFF"/>
                </a:solidFill>
              </a:rPr>
            </a:br>
            <a:r>
              <a:rPr lang="es-CL">
                <a:solidFill>
                  <a:schemeClr val="bg1"/>
                </a:solidFill>
              </a:rPr>
              <a:t>Responsabilidades profesionales</a:t>
            </a:r>
            <a:br>
              <a:rPr lang="es-CL"/>
            </a:br>
            <a:endParaRPr lang="es-US" sz="3100" dirty="0">
              <a:solidFill>
                <a:srgbClr val="FFFFFF"/>
              </a:solidFill>
            </a:endParaRP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6E5AF7D9-C832-DE4D-9CB2-850993BA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7" y="1771651"/>
            <a:ext cx="11395771" cy="4430144"/>
          </a:xfrm>
        </p:spPr>
        <p:txBody>
          <a:bodyPr anchor="ctr">
            <a:noAutofit/>
          </a:bodyPr>
          <a:lstStyle/>
          <a:p>
            <a:r>
              <a:rPr lang="es-ES_tradnl" sz="2000" dirty="0"/>
              <a:t>Decisiones profesionales fundamentadas en una dimensión ética que considere  el respeto a los derechos de los estudiantes, su desarrollo integral   y bienestar.</a:t>
            </a:r>
          </a:p>
          <a:p>
            <a:r>
              <a:rPr lang="es-ES_tradnl" sz="2000" dirty="0"/>
              <a:t>Las prácticas docentes aseguran igualdad de oportunidades para aprender y manifiestan valoración de la diversidad y la inclusión. </a:t>
            </a:r>
          </a:p>
          <a:p>
            <a:r>
              <a:rPr lang="es-ES_tradnl" sz="2000" dirty="0"/>
              <a:t>Actuar profesional dentro de marco legal y normativo. </a:t>
            </a:r>
          </a:p>
          <a:p>
            <a:r>
              <a:rPr lang="es-ES_tradnl" sz="2000" dirty="0"/>
              <a:t>El aprendizaje profesional se construye a partir de la retroalimentación pedagógica, la reflexión sobre la práctica, la actualización disciplinaria y pedagógica, y el fortalecimiento de las competencias para la inclusión educativa.</a:t>
            </a:r>
          </a:p>
          <a:p>
            <a:r>
              <a:rPr lang="es-ES_tradnl" sz="2000" dirty="0"/>
              <a:t>El trabajo colaborativo, para mejorar la práctica y promover la innovación. </a:t>
            </a:r>
          </a:p>
          <a:p>
            <a:r>
              <a:rPr lang="es-ES_tradnl" sz="2000" dirty="0"/>
              <a:t>La participación docente en el Plan de Mejoramiento Educativo promueve el compromiso con la mejora de toda la institución educativa y trabajo colaborativo.</a:t>
            </a:r>
          </a:p>
          <a:p>
            <a:r>
              <a:rPr lang="es-ES_tradnl" sz="2000" dirty="0"/>
              <a:t>La colaboración con las familias, otros profesionales y redes comunitarias fortalece el apoyo que los y las docentes pueden ofrecer a sus estudiantes. </a:t>
            </a:r>
          </a:p>
          <a:p>
            <a:endParaRPr lang="es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5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0C725C-B672-CF42-9587-B77E4343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0"/>
            <a:ext cx="981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C00106-0284-A046-9A2A-A0FBDF8E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357757"/>
            <a:ext cx="10515600" cy="4351339"/>
          </a:xfrm>
        </p:spPr>
        <p:txBody>
          <a:bodyPr>
            <a:normAutofit fontScale="92500" lnSpcReduction="10000"/>
          </a:bodyPr>
          <a:lstStyle/>
          <a:p>
            <a:pPr marL="457189" indent="-457189">
              <a:buFont typeface="Wingdings" pitchFamily="2" charset="2"/>
              <a:buChar char="Ø"/>
            </a:pPr>
            <a:r>
              <a:rPr lang="es-ES_tradnl" sz="3067" dirty="0">
                <a:latin typeface="Calibri" panose="020F0502020204030204" pitchFamily="34" charset="0"/>
                <a:cs typeface="Calibri" panose="020F0502020204030204" pitchFamily="34" charset="0"/>
              </a:rPr>
              <a:t>Los estándares describen las expectativas respecto del desempeño profesional docente, explicitando habilidades, conocimientos y disposiciones necesarias para asegurar interacciones pedagógicas que promuevan aprendizaje de calidad en todos los y las estudiantes.</a:t>
            </a:r>
          </a:p>
          <a:p>
            <a:pPr algn="ctr">
              <a:buFont typeface="Wingdings" pitchFamily="2" charset="2"/>
              <a:buChar char="Ø"/>
            </a:pPr>
            <a:endParaRPr lang="es-ES_tradnl" sz="30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itchFamily="2" charset="2"/>
              <a:buChar char="Ø"/>
            </a:pPr>
            <a:r>
              <a:rPr lang="es-ES_tradnl" sz="3067" dirty="0">
                <a:latin typeface="Calibri" panose="020F0502020204030204" pitchFamily="34" charset="0"/>
                <a:cs typeface="Calibri" panose="020F0502020204030204" pitchFamily="34" charset="0"/>
              </a:rPr>
              <a:t>Buscan reflejar la profundidad y complejidad de la enseñanza, destacando aquellos aspectos que resultan indispensables y decisivos para la efectividad del quehacer docente.</a:t>
            </a:r>
          </a:p>
          <a:p>
            <a:pPr lvl="1"/>
            <a:r>
              <a:rPr lang="es-ES_tradnl" altLang="es-CL" sz="2267" dirty="0">
                <a:latin typeface="Calibri" panose="020F0502020204030204" pitchFamily="34" charset="0"/>
                <a:cs typeface="Calibri" panose="020F0502020204030204" pitchFamily="34" charset="0"/>
              </a:rPr>
              <a:t>Cambios en la sociedad llevan a repensar el conocimiento necesario a cada profesión</a:t>
            </a:r>
          </a:p>
          <a:p>
            <a:pPr lvl="1"/>
            <a:r>
              <a:rPr lang="es-ES_tradnl" altLang="es-CL" sz="2267" dirty="0">
                <a:latin typeface="Calibri" panose="020F0502020204030204" pitchFamily="34" charset="0"/>
                <a:cs typeface="Calibri" panose="020F0502020204030204" pitchFamily="34" charset="0"/>
              </a:rPr>
              <a:t>Ejemplo: Educación Diferencial-- Cambio social hacia personas con discapacidades y su integración a la sociedad</a:t>
            </a:r>
          </a:p>
          <a:p>
            <a:pPr algn="ctr"/>
            <a:endParaRPr lang="es-ES" dirty="0"/>
          </a:p>
          <a:p>
            <a:pPr marL="0" indent="0" algn="ctr">
              <a:buNone/>
            </a:pPr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BD6EB9B-6227-A94C-A556-0774F86EF799}"/>
              </a:ext>
            </a:extLst>
          </p:cNvPr>
          <p:cNvSpPr txBox="1">
            <a:spLocks/>
          </p:cNvSpPr>
          <p:nvPr/>
        </p:nvSpPr>
        <p:spPr>
          <a:xfrm>
            <a:off x="728472" y="491560"/>
            <a:ext cx="10515600" cy="75402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dirty="0">
                <a:solidFill>
                  <a:schemeClr val="bg1"/>
                </a:solidFill>
              </a:rPr>
              <a:t>¿Qué son los estándares?</a:t>
            </a:r>
            <a:endParaRPr lang="es-CL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02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F0C4A2-1400-EA4F-AF70-9766254E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47" y="0"/>
            <a:ext cx="9486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7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980698-01AC-7D4B-97C5-95D430D6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9" y="1188720"/>
            <a:ext cx="10726441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1" y="153633"/>
            <a:ext cx="113157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6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C00106-0284-A046-9A2A-A0FBDF8E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493"/>
            <a:ext cx="10786872" cy="5063617"/>
          </a:xfrm>
        </p:spPr>
        <p:txBody>
          <a:bodyPr>
            <a:normAutofit fontScale="40000" lnSpcReduction="20000"/>
          </a:bodyPr>
          <a:lstStyle/>
          <a:p>
            <a:pPr marL="380990" indent="-380990">
              <a:buFont typeface="Wingdings" pitchFamily="2" charset="2"/>
              <a:buChar char="Ø"/>
            </a:pPr>
            <a:r>
              <a:rPr lang="es-CL" sz="6000" dirty="0"/>
              <a:t>Una </a:t>
            </a:r>
            <a:r>
              <a:rPr lang="es-ES_tradnl" sz="6000" dirty="0"/>
              <a:t>herramienta para la profesionalización de la enseñanza:</a:t>
            </a:r>
          </a:p>
          <a:p>
            <a:pPr lvl="1"/>
            <a:r>
              <a:rPr lang="es-ES_tradnl" sz="4500" dirty="0"/>
              <a:t>Profesionalismo: El nivel de autonomía y auto regulación que ejercen los miembros de una ocupación que provee servicios a la sociedad (Schleicher 2016). </a:t>
            </a:r>
          </a:p>
          <a:p>
            <a:endParaRPr lang="es-ES_tradnl" sz="6000" dirty="0"/>
          </a:p>
          <a:p>
            <a:pPr marL="380990" indent="-380990">
              <a:buFont typeface="Wingdings" pitchFamily="2" charset="2"/>
              <a:buChar char="Ø"/>
            </a:pPr>
            <a:r>
              <a:rPr lang="es-ES_tradnl" sz="6000" dirty="0"/>
              <a:t>Demuestran a la sociedad y a políticos que la profesión tiene suficientes procesos de control de calidad, controlando el acceso y el ejercicio de una práctica eficaz, y así obtener legitimidad social.</a:t>
            </a:r>
          </a:p>
          <a:p>
            <a:pPr marL="0" indent="0">
              <a:buNone/>
            </a:pPr>
            <a:endParaRPr lang="es-ES_tradnl" sz="6000" dirty="0"/>
          </a:p>
          <a:p>
            <a:pPr marL="380990" indent="-380990">
              <a:buFont typeface="Wingdings" pitchFamily="2" charset="2"/>
              <a:buChar char="Ø"/>
            </a:pPr>
            <a:r>
              <a:rPr lang="es-ES_tradnl" sz="6000" dirty="0"/>
              <a:t>Parámetros y orientaciones para el desarrollo del trabajo profesional</a:t>
            </a:r>
          </a:p>
          <a:p>
            <a:pPr lvl="1"/>
            <a:r>
              <a:rPr lang="es-ES_tradnl" sz="4500" dirty="0"/>
              <a:t>definen una práctica eficaz en términos de los resultados deseados. </a:t>
            </a:r>
          </a:p>
          <a:p>
            <a:pPr marL="457200" lvl="1" indent="0">
              <a:buNone/>
            </a:pPr>
            <a:endParaRPr lang="es-ES_tradnl" sz="4500" dirty="0"/>
          </a:p>
          <a:p>
            <a:pPr marL="380990" indent="-380990">
              <a:buFont typeface="Wingdings" pitchFamily="2" charset="2"/>
              <a:buChar char="Ø"/>
            </a:pPr>
            <a:r>
              <a:rPr lang="es-ES_tradnl" sz="6000" dirty="0"/>
              <a:t>Los valores profesional</a:t>
            </a:r>
          </a:p>
          <a:p>
            <a:pPr lvl="1"/>
            <a:r>
              <a:rPr lang="es-ES_tradnl" sz="4500" dirty="0"/>
              <a:t>declaran qué es valorado en la profesión, qué es aprendizaje de calidad y, consecuentemente, qué es una enseñanza de calidad</a:t>
            </a:r>
            <a:r>
              <a:rPr lang="es-ES_tradnl" sz="5000" dirty="0"/>
              <a:t> </a:t>
            </a:r>
          </a:p>
          <a:p>
            <a:pPr lvl="1"/>
            <a:r>
              <a:rPr lang="es-ES_tradnl" sz="4500" dirty="0"/>
              <a:t>permean conocimientos, prácticas y disposiciones de un profesional de la educación, enunciando los contenidos esenciales que constituyen una educación de calidad</a:t>
            </a:r>
            <a:r>
              <a:rPr lang="es-ES_tradnl" sz="40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BD6EB9B-6227-A94C-A556-0774F86EF799}"/>
              </a:ext>
            </a:extLst>
          </p:cNvPr>
          <p:cNvSpPr txBox="1">
            <a:spLocks/>
          </p:cNvSpPr>
          <p:nvPr/>
        </p:nvSpPr>
        <p:spPr>
          <a:xfrm>
            <a:off x="728472" y="491560"/>
            <a:ext cx="10515600" cy="75402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dirty="0">
                <a:solidFill>
                  <a:schemeClr val="bg1"/>
                </a:solidFill>
              </a:rPr>
              <a:t>¿Qué son los estándares?</a:t>
            </a:r>
            <a:endParaRPr lang="es-CL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5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E9EED7-4216-3042-99D1-6CDB7D9E4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6308" y="381001"/>
            <a:ext cx="7793037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CL" altLang="es-CL">
                <a:solidFill>
                  <a:schemeClr val="bg1"/>
                </a:solidFill>
              </a:rPr>
              <a:t>Usos de los estándares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BA04D47-6688-E448-9149-005B032B5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2"/>
            <a:ext cx="9336089" cy="460851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s-ES_tradnl" altLang="es-CL" dirty="0"/>
              <a:t>Responden a las necesidades de información de los involucrados en la oferta educativa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_tradnl" altLang="es-CL" dirty="0"/>
              <a:t> comunican a empleadores las expectativas para el desempeño de los docentes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_tradnl" altLang="es-CL" dirty="0"/>
              <a:t>Ofrecen un referente para medir mejoramiento de la calidad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_tradnl" altLang="es-CL" dirty="0"/>
              <a:t>entregan una definición operacional de calidad, que es observable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_tradnl" altLang="es-CL" dirty="0"/>
              <a:t>Favorecen la equidad al proponer expectativas altas para todos los estudiantes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_tradnl" altLang="es-CL" dirty="0"/>
              <a:t>No son prescriptivos, valoran la discreción del juicio profesional</a:t>
            </a:r>
          </a:p>
          <a:p>
            <a:pPr lvl="1" eaLnBrk="1" hangingPunct="1"/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155910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7B96B-C9D4-4F5F-A021-D132B3E0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844" y="1645920"/>
            <a:ext cx="8915600" cy="377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CL"/>
              <a:t>Dimensión formativa: </a:t>
            </a:r>
          </a:p>
          <a:p>
            <a:pPr marL="271463" indent="185738"/>
            <a:r>
              <a:rPr lang="es-CL" sz="2000"/>
              <a:t>Orienta la formación continua		</a:t>
            </a:r>
          </a:p>
          <a:p>
            <a:pPr marL="271463" lvl="1" indent="185738"/>
            <a:r>
              <a:rPr lang="es-CL" sz="2000"/>
              <a:t>Acompañamiento al aula</a:t>
            </a:r>
          </a:p>
          <a:p>
            <a:pPr marL="271463" lvl="1" indent="185738"/>
            <a:r>
              <a:rPr lang="es-CL" sz="2000"/>
              <a:t>Diseño del Plan Local de Formación</a:t>
            </a:r>
          </a:p>
          <a:p>
            <a:pPr marL="457189" lvl="1" indent="0">
              <a:buNone/>
            </a:pPr>
            <a:endParaRPr lang="es-CL"/>
          </a:p>
          <a:p>
            <a:pPr>
              <a:buFont typeface="Wingdings" pitchFamily="2" charset="2"/>
              <a:buChar char="Ø"/>
            </a:pPr>
            <a:r>
              <a:rPr lang="es-CL"/>
              <a:t>Dimensión evaluativa: </a:t>
            </a:r>
          </a:p>
          <a:p>
            <a:r>
              <a:rPr lang="es-CL" sz="2400"/>
              <a:t>Evaluación docente </a:t>
            </a:r>
          </a:p>
          <a:p>
            <a:r>
              <a:rPr lang="es-CL" sz="2400"/>
              <a:t>Autoevaluacion</a:t>
            </a:r>
          </a:p>
          <a:p>
            <a:endParaRPr lang="es-C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6F23460-226A-7145-9731-50B94A75255A}"/>
              </a:ext>
            </a:extLst>
          </p:cNvPr>
          <p:cNvSpPr txBox="1">
            <a:spLocks noChangeArrowheads="1"/>
          </p:cNvSpPr>
          <p:nvPr/>
        </p:nvSpPr>
        <p:spPr>
          <a:xfrm>
            <a:off x="1436308" y="381001"/>
            <a:ext cx="779303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altLang="es-CL" sz="3733">
                <a:solidFill>
                  <a:schemeClr val="bg1"/>
                </a:solidFill>
              </a:rPr>
              <a:t>Usos de los estándares</a:t>
            </a:r>
          </a:p>
        </p:txBody>
      </p:sp>
    </p:spTree>
    <p:extLst>
      <p:ext uri="{BB962C8B-B14F-4D97-AF65-F5344CB8AC3E}">
        <p14:creationId xmlns:p14="http://schemas.microsoft.com/office/powerpoint/2010/main" val="376937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d6d4be4c01_1_244"/>
          <p:cNvSpPr/>
          <p:nvPr/>
        </p:nvSpPr>
        <p:spPr>
          <a:xfrm>
            <a:off x="0" y="434561"/>
            <a:ext cx="12191613" cy="1346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44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0" name="Google Shape;660;gd6d4be4c01_1_244"/>
          <p:cNvSpPr/>
          <p:nvPr/>
        </p:nvSpPr>
        <p:spPr>
          <a:xfrm>
            <a:off x="0" y="6745809"/>
            <a:ext cx="12191613" cy="120884"/>
          </a:xfrm>
          <a:prstGeom prst="rect">
            <a:avLst/>
          </a:prstGeom>
          <a:solidFill>
            <a:srgbClr val="F39121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d6d4be4c01_1_244"/>
          <p:cNvSpPr txBox="1">
            <a:spLocks noGrp="1"/>
          </p:cNvSpPr>
          <p:nvPr>
            <p:ph type="title" idx="4294967295"/>
          </p:nvPr>
        </p:nvSpPr>
        <p:spPr>
          <a:xfrm>
            <a:off x="666953" y="434561"/>
            <a:ext cx="10827991" cy="808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13" tIns="45695" rIns="91413" bIns="45695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100" dirty="0">
                <a:latin typeface="Oswald"/>
                <a:ea typeface="Oswald"/>
                <a:cs typeface="Oswald"/>
                <a:sym typeface="Oswald"/>
              </a:rPr>
              <a:t>LIDERAZGO PEDAGÓGICO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5" name="Google Shape;665;gd6d4be4c01_1_244"/>
          <p:cNvSpPr/>
          <p:nvPr/>
        </p:nvSpPr>
        <p:spPr>
          <a:xfrm>
            <a:off x="177268" y="2971189"/>
            <a:ext cx="3347113" cy="23965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457189" indent="-457189" algn="just">
              <a:buAutoNum type="arabicPeriod"/>
            </a:pPr>
            <a:endParaRPr lang="es-ES_tradnl" sz="20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66" name="Google Shape;666;gd6d4be4c01_1_244" descr="Un grupo de personas sentadas en una oficina&#10;&#10;Descripción generada automáticamente"/>
          <p:cNvPicPr preferRelativeResize="0"/>
          <p:nvPr/>
        </p:nvPicPr>
        <p:blipFill rotWithShape="1">
          <a:blip r:embed="rId3">
            <a:alphaModFix amt="8000"/>
          </a:blip>
          <a:srcRect l="8274" t="13782" r="10126" b="64554"/>
          <a:stretch/>
        </p:blipFill>
        <p:spPr>
          <a:xfrm>
            <a:off x="-109515" y="1804617"/>
            <a:ext cx="12257904" cy="2216687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d6d4be4c01_1_244"/>
          <p:cNvSpPr/>
          <p:nvPr/>
        </p:nvSpPr>
        <p:spPr>
          <a:xfrm>
            <a:off x="1344275" y="1559269"/>
            <a:ext cx="703408" cy="70340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400" dirty="0"/>
          </a:p>
        </p:txBody>
      </p:sp>
      <p:sp>
        <p:nvSpPr>
          <p:cNvPr id="670" name="Google Shape;670;gd6d4be4c01_1_244"/>
          <p:cNvSpPr/>
          <p:nvPr/>
        </p:nvSpPr>
        <p:spPr>
          <a:xfrm>
            <a:off x="5744103" y="1551263"/>
            <a:ext cx="703408" cy="70340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400" dirty="0"/>
          </a:p>
        </p:txBody>
      </p:sp>
      <p:sp>
        <p:nvSpPr>
          <p:cNvPr id="671" name="Google Shape;671;gd6d4be4c01_1_244"/>
          <p:cNvSpPr/>
          <p:nvPr/>
        </p:nvSpPr>
        <p:spPr>
          <a:xfrm>
            <a:off x="9825247" y="1634852"/>
            <a:ext cx="703408" cy="70340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349D1D-F350-8345-8117-19ABD221DE05}"/>
              </a:ext>
            </a:extLst>
          </p:cNvPr>
          <p:cNvSpPr txBox="1"/>
          <p:nvPr/>
        </p:nvSpPr>
        <p:spPr>
          <a:xfrm>
            <a:off x="445439" y="2467120"/>
            <a:ext cx="281076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000" dirty="0"/>
              <a:t>Visión y Metas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FD8C5A-301D-F846-BA07-20B0F64A9D8E}"/>
              </a:ext>
            </a:extLst>
          </p:cNvPr>
          <p:cNvSpPr txBox="1"/>
          <p:nvPr/>
        </p:nvSpPr>
        <p:spPr>
          <a:xfrm>
            <a:off x="4294080" y="2401835"/>
            <a:ext cx="320363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Gestión de la enseñanza</a:t>
            </a:r>
            <a:endParaRPr lang="es-ES_tradnl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6AA9DBB-C5D9-0F41-9997-3B9ECFEC68B5}"/>
              </a:ext>
            </a:extLst>
          </p:cNvPr>
          <p:cNvSpPr txBox="1"/>
          <p:nvPr/>
        </p:nvSpPr>
        <p:spPr>
          <a:xfrm>
            <a:off x="8639844" y="2100680"/>
            <a:ext cx="265325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Gestionar Clima de Aprendizaje</a:t>
            </a:r>
            <a:endParaRPr lang="es-ES_tradnl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16FBA-CB5D-8D4E-810B-6BD8F57C5422}"/>
              </a:ext>
            </a:extLst>
          </p:cNvPr>
          <p:cNvSpPr txBox="1"/>
          <p:nvPr/>
        </p:nvSpPr>
        <p:spPr>
          <a:xfrm>
            <a:off x="318948" y="3071049"/>
            <a:ext cx="3141467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891" indent="-342891" fontAlgn="t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</a:rPr>
              <a:t>Definir las metas y objetivos institucionales</a:t>
            </a:r>
            <a:endParaRPr lang="es-CL" sz="2000">
              <a:solidFill>
                <a:schemeClr val="bg1"/>
              </a:solidFill>
            </a:endParaRPr>
          </a:p>
          <a:p>
            <a:pPr marL="342891" indent="-342891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</a:rPr>
              <a:t>Comunicar las metas y objetivos</a:t>
            </a:r>
            <a:endParaRPr lang="es-CL" sz="2000">
              <a:solidFill>
                <a:schemeClr val="bg1"/>
              </a:solidFill>
            </a:endParaRPr>
          </a:p>
          <a:p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149B1-91D7-0045-9AD4-5C21607977E7}"/>
              </a:ext>
            </a:extLst>
          </p:cNvPr>
          <p:cNvSpPr txBox="1"/>
          <p:nvPr/>
        </p:nvSpPr>
        <p:spPr>
          <a:xfrm>
            <a:off x="4078660" y="2787835"/>
            <a:ext cx="3705896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400"/>
            </a:pPr>
            <a:endParaRPr lang="es-C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AutoNum type="arabicPeriod"/>
            </a:pPr>
            <a:r>
              <a:rPr lang="es-C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Coordinar currículo</a:t>
            </a:r>
          </a:p>
          <a:p>
            <a:pPr marL="457189" indent="-457189">
              <a:buAutoNum type="arabicPeriod"/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Acompañar y evaluar la enseñanza</a:t>
            </a:r>
          </a:p>
          <a:p>
            <a:pPr marL="457189" indent="-457189">
              <a:buAutoNum type="arabicPeriod"/>
            </a:pPr>
            <a:r>
              <a:rPr lang="es-C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Monitorear el progreso de los estudiantes </a:t>
            </a:r>
          </a:p>
          <a:p>
            <a:pPr marL="457189" indent="-457189"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Usar datos para tomar decisiones pedagógicas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ACF2FD-6F2A-0443-9B26-F08C452F6258}"/>
              </a:ext>
            </a:extLst>
          </p:cNvPr>
          <p:cNvSpPr txBox="1"/>
          <p:nvPr/>
        </p:nvSpPr>
        <p:spPr>
          <a:xfrm>
            <a:off x="8287363" y="2990923"/>
            <a:ext cx="3806855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189" indent="-457189"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Proteger el tiempo de instrucción</a:t>
            </a:r>
          </a:p>
          <a:p>
            <a:pPr marL="457189" indent="-457189"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desarrollo profesional </a:t>
            </a:r>
          </a:p>
          <a:p>
            <a:pPr marL="457189" indent="-457189"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Comunicar altas expectativas</a:t>
            </a:r>
          </a:p>
          <a:p>
            <a:pPr marL="457189" indent="-457189"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Entregar incentivos a docentes efectivos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E4475D-F764-2942-8C3D-33F3173CE11C}"/>
              </a:ext>
            </a:extLst>
          </p:cNvPr>
          <p:cNvSpPr txBox="1"/>
          <p:nvPr/>
        </p:nvSpPr>
        <p:spPr>
          <a:xfrm>
            <a:off x="855293" y="5894548"/>
            <a:ext cx="1037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/>
              <a:t>Hallinger, P. and Wang, W. 2015. Assessing Instructional Leadership with the Principal Instructional Management Rating Scale. New York and London: Springer International Publishing.</a:t>
            </a:r>
          </a:p>
          <a:p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75075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6;p33">
            <a:extLst>
              <a:ext uri="{FF2B5EF4-FFF2-40B4-BE49-F238E27FC236}">
                <a16:creationId xmlns:a16="http://schemas.microsoft.com/office/drawing/2014/main" id="{A3829D95-4BC2-FF4B-AB10-454545A825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751" y="0"/>
            <a:ext cx="6061588" cy="40760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7;p33">
            <a:extLst>
              <a:ext uri="{FF2B5EF4-FFF2-40B4-BE49-F238E27FC236}">
                <a16:creationId xmlns:a16="http://schemas.microsoft.com/office/drawing/2014/main" id="{261622AF-A9A4-6948-A3FF-D1D29300C30A}"/>
              </a:ext>
            </a:extLst>
          </p:cNvPr>
          <p:cNvSpPr txBox="1">
            <a:spLocks/>
          </p:cNvSpPr>
          <p:nvPr/>
        </p:nvSpPr>
        <p:spPr>
          <a:xfrm>
            <a:off x="251460" y="3959854"/>
            <a:ext cx="11818620" cy="26924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457200">
              <a:lnSpc>
                <a:spcPct val="100000"/>
              </a:lnSpc>
              <a:spcBef>
                <a:spcPts val="640"/>
              </a:spcBef>
              <a:buClr>
                <a:schemeClr val="accent2"/>
              </a:buClr>
              <a:buSzPts val="3200"/>
              <a:buFont typeface="Arial"/>
              <a:buNone/>
            </a:pPr>
            <a:r>
              <a:rPr lang="es-CL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Supuestos del acompañamiento al aula: </a:t>
            </a:r>
            <a:endParaRPr lang="es-CL">
              <a:solidFill>
                <a:schemeClr val="bg1"/>
              </a:solidFill>
            </a:endParaRPr>
          </a:p>
          <a:p>
            <a:pPr marL="914400" indent="-457200">
              <a:lnSpc>
                <a:spcPct val="100000"/>
              </a:lnSpc>
              <a:spcBef>
                <a:spcPts val="640"/>
              </a:spcBef>
              <a:buClr>
                <a:schemeClr val="accent2"/>
              </a:buClr>
              <a:buSzPts val="3200"/>
              <a:buFont typeface="Arial"/>
              <a:buAutoNum type="arabicPeriod"/>
            </a:pPr>
            <a:r>
              <a:rPr lang="es-CL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agente reconoce una clase de calidad cuando la ve</a:t>
            </a:r>
            <a:endParaRPr lang="es-CL">
              <a:solidFill>
                <a:schemeClr val="bg1"/>
              </a:solidFill>
            </a:endParaRPr>
          </a:p>
          <a:p>
            <a:pPr marL="914400" indent="-457200">
              <a:lnSpc>
                <a:spcPct val="100000"/>
              </a:lnSpc>
              <a:spcBef>
                <a:spcPts val="640"/>
              </a:spcBef>
              <a:buClr>
                <a:schemeClr val="accent2"/>
              </a:buClr>
              <a:buSzPts val="3200"/>
              <a:buFont typeface="Arial"/>
              <a:buAutoNum type="arabicPeriod"/>
            </a:pPr>
            <a:r>
              <a:rPr lang="es-CL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agente sabe cómo </a:t>
            </a:r>
            <a:r>
              <a:rPr lang="es-CL">
                <a:solidFill>
                  <a:schemeClr val="bg1"/>
                </a:solidFill>
              </a:rPr>
              <a:t>incentivar</a:t>
            </a:r>
            <a:r>
              <a:rPr lang="es-CL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cuando est</a:t>
            </a:r>
            <a:r>
              <a:rPr lang="es-CL">
                <a:solidFill>
                  <a:schemeClr val="bg1"/>
                </a:solidFill>
              </a:rPr>
              <a:t>á</a:t>
            </a:r>
            <a:r>
              <a:rPr lang="es-CL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ausente</a:t>
            </a:r>
            <a:endParaRPr lang="es-CL">
              <a:solidFill>
                <a:schemeClr val="bg1"/>
              </a:solidFill>
            </a:endParaRPr>
          </a:p>
          <a:p>
            <a:pPr marL="914400" indent="-457200">
              <a:lnSpc>
                <a:spcPct val="100000"/>
              </a:lnSpc>
              <a:spcBef>
                <a:spcPts val="640"/>
              </a:spcBef>
              <a:buClr>
                <a:schemeClr val="accent2"/>
              </a:buClr>
              <a:buSzPts val="3200"/>
              <a:buFont typeface="Arial"/>
              <a:buAutoNum type="arabicPeriod"/>
            </a:pPr>
            <a:r>
              <a:rPr lang="es-CL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agente sabe cómo crear condiciones para el aprendizaje profesional situado</a:t>
            </a:r>
            <a:endParaRPr lang="es-CL">
              <a:solidFill>
                <a:schemeClr val="bg1"/>
              </a:solidFill>
            </a:endParaRPr>
          </a:p>
          <a:p>
            <a:pPr marL="457200" indent="0">
              <a:lnSpc>
                <a:spcPct val="100000"/>
              </a:lnSpc>
              <a:spcBef>
                <a:spcPts val="640"/>
              </a:spcBef>
              <a:buClr>
                <a:schemeClr val="accent2"/>
              </a:buClr>
              <a:buSzPts val="3200"/>
              <a:buFont typeface="Arial" panose="020B0604020202020204" pitchFamily="34" charset="0"/>
              <a:buNone/>
            </a:pPr>
            <a:endParaRPr lang="es-CL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254000">
              <a:lnSpc>
                <a:spcPct val="100000"/>
              </a:lnSpc>
              <a:spcBef>
                <a:spcPts val="640"/>
              </a:spcBef>
              <a:buSzPts val="3200"/>
              <a:buFont typeface="Arial" panose="020B0604020202020204" pitchFamily="34" charset="0"/>
              <a:buNone/>
            </a:pPr>
            <a:endParaRPr lang="es-CL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914400" indent="-254000">
              <a:lnSpc>
                <a:spcPct val="100000"/>
              </a:lnSpc>
              <a:spcBef>
                <a:spcPts val="640"/>
              </a:spcBef>
              <a:buSzPts val="3200"/>
              <a:buFont typeface="Arial" panose="020B0604020202020204" pitchFamily="34" charset="0"/>
              <a:buNone/>
            </a:pPr>
            <a:endParaRPr lang="es-CL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914400" indent="-254000">
              <a:lnSpc>
                <a:spcPct val="100000"/>
              </a:lnSpc>
              <a:spcBef>
                <a:spcPts val="640"/>
              </a:spcBef>
              <a:buSzPts val="3200"/>
              <a:buFont typeface="Arial" panose="020B0604020202020204" pitchFamily="34" charset="0"/>
              <a:buNone/>
            </a:pPr>
            <a:endParaRPr lang="es-CL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9722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6;p10" descr="The 5 Rules of Effective Collaboration">
            <a:extLst>
              <a:ext uri="{FF2B5EF4-FFF2-40B4-BE49-F238E27FC236}">
                <a16:creationId xmlns:a16="http://schemas.microsoft.com/office/drawing/2014/main" id="{6DC362FE-16FC-0546-A529-4891C0D28A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89912"/>
            <a:ext cx="8631937" cy="6768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5AA5FA9-FCD7-E743-8EC3-5515EEDA3117}"/>
              </a:ext>
            </a:extLst>
          </p:cNvPr>
          <p:cNvSpPr txBox="1">
            <a:spLocks/>
          </p:cNvSpPr>
          <p:nvPr/>
        </p:nvSpPr>
        <p:spPr>
          <a:xfrm>
            <a:off x="8631937" y="1"/>
            <a:ext cx="3560063" cy="68580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dirty="0">
                <a:solidFill>
                  <a:schemeClr val="bg1"/>
                </a:solidFill>
              </a:rPr>
              <a:t>Alineando las nuevas demandas a la profesión docente</a:t>
            </a:r>
            <a:endParaRPr lang="es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6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2397</Words>
  <Application>Microsoft Macintosh PowerPoint</Application>
  <PresentationFormat>Panorámica</PresentationFormat>
  <Paragraphs>260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Oswald</vt:lpstr>
      <vt:lpstr>PT Sans Narrow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Usos de los estándares</vt:lpstr>
      <vt:lpstr>Presentación de PowerPoint</vt:lpstr>
      <vt:lpstr>LIDERAZGO PEDAGÓGICO</vt:lpstr>
      <vt:lpstr>Presentación de PowerPoint</vt:lpstr>
      <vt:lpstr>Presentación de PowerPoint</vt:lpstr>
      <vt:lpstr>Las nuevas demandas a la profesión docente</vt:lpstr>
      <vt:lpstr>Las nuevas demandas a la profesión docente</vt:lpstr>
      <vt:lpstr>Actualización del MBE 2021</vt:lpstr>
      <vt:lpstr>Presentación de PowerPoint</vt:lpstr>
      <vt:lpstr>Presentación de PowerPoint</vt:lpstr>
      <vt:lpstr>Presentación de PowerPoint</vt:lpstr>
      <vt:lpstr>Arquitectura</vt:lpstr>
      <vt:lpstr>Dominio A Estándares y descriptores</vt:lpstr>
      <vt:lpstr>Dominio A Estándares y descriptores</vt:lpstr>
      <vt:lpstr>Fundamentos Dominio A Preparación del proceso de enseñanza y aprendizaje</vt:lpstr>
      <vt:lpstr>Fundamentos Dominio A Preparación del proceso de enseñanza y aprendizaje</vt:lpstr>
      <vt:lpstr>Dominio B Estándares y descriptores</vt:lpstr>
      <vt:lpstr>Fundamentos Dominio B Creación de un ambiente propicio para el aprendizaje</vt:lpstr>
      <vt:lpstr>Fundamentos Dominio B Creación de un ambiente propicio para el aprendizaje</vt:lpstr>
      <vt:lpstr>Dominio C Estándares y descriptores</vt:lpstr>
      <vt:lpstr>Fundamentos Dominio C Enseñanza para el aprendizaje de todo/as lo/as estudiantes</vt:lpstr>
      <vt:lpstr>Fundamentos Dominio C Enseñanza para el aprendizaje de todo/as lo/as estudiantes</vt:lpstr>
      <vt:lpstr>Dominio D Estándares y descriptores</vt:lpstr>
      <vt:lpstr>Fundamentos Dominio D Responsabilidades profesionales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9</cp:revision>
  <dcterms:created xsi:type="dcterms:W3CDTF">2021-11-23T17:25:31Z</dcterms:created>
  <dcterms:modified xsi:type="dcterms:W3CDTF">2021-11-24T23:37:24Z</dcterms:modified>
</cp:coreProperties>
</file>